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6BA9E62D-CCCB-439A-B5D8-63D0A42BE82C}" type="datetimeFigureOut">
              <a:rPr lang="en-IN" smtClean="0"/>
              <a:t>23-08-2024</a:t>
            </a:fld>
            <a:endParaRPr lang="en-IN"/>
          </a:p>
        </p:txBody>
      </p:sp>
      <p:sp>
        <p:nvSpPr>
          <p:cNvPr id="5" name="Footer Placeholder 4"/>
          <p:cNvSpPr>
            <a:spLocks noGrp="1"/>
          </p:cNvSpPr>
          <p:nvPr>
            <p:ph type="ftr" sz="quarter" idx="11"/>
          </p:nvPr>
        </p:nvSpPr>
        <p:spPr>
          <a:xfrm>
            <a:off x="1371600" y="4323845"/>
            <a:ext cx="6400800" cy="365125"/>
          </a:xfrm>
        </p:spPr>
        <p:txBody>
          <a:bodyPr/>
          <a:lstStyle/>
          <a:p>
            <a:endParaRPr lang="en-IN"/>
          </a:p>
        </p:txBody>
      </p:sp>
      <p:sp>
        <p:nvSpPr>
          <p:cNvPr id="6" name="Slide Number Placeholder 5"/>
          <p:cNvSpPr>
            <a:spLocks noGrp="1"/>
          </p:cNvSpPr>
          <p:nvPr>
            <p:ph type="sldNum" sz="quarter" idx="12"/>
          </p:nvPr>
        </p:nvSpPr>
        <p:spPr>
          <a:xfrm>
            <a:off x="8077200" y="1430866"/>
            <a:ext cx="2743200" cy="365125"/>
          </a:xfrm>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421511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423474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795735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BE56CABA-71BB-4A7C-B929-45AF918518F8}" type="slidenum">
              <a:rPr lang="en-IN" smtClean="0"/>
              <a:t>‹#›</a:t>
            </a:fld>
            <a:endParaRPr lang="en-IN"/>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6714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a:xfrm>
            <a:off x="685800" y="378883"/>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2139120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BA9E62D-CCCB-439A-B5D8-63D0A42BE82C}" type="datetimeFigureOut">
              <a:rPr lang="en-IN" smtClean="0"/>
              <a:t>23-08-2024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2278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BA9E62D-CCCB-439A-B5D8-63D0A42BE82C}" type="datetimeFigureOut">
              <a:rPr lang="en-IN" smtClean="0"/>
              <a:t>23-08-2024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273818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9E62D-CCCB-439A-B5D8-63D0A42BE82C}" type="datetimeFigureOut">
              <a:rPr lang="en-IN" smtClean="0"/>
              <a:t>23-08-2024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4262101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6BA9E62D-CCCB-439A-B5D8-63D0A42BE82C}" type="datetimeFigureOut">
              <a:rPr lang="en-IN" smtClean="0"/>
              <a:t>23-08-2024</a:t>
            </a:fld>
            <a:endParaRPr lang="en-IN"/>
          </a:p>
        </p:txBody>
      </p:sp>
      <p:sp>
        <p:nvSpPr>
          <p:cNvPr id="5" name="Footer Placeholder 4"/>
          <p:cNvSpPr>
            <a:spLocks noGrp="1"/>
          </p:cNvSpPr>
          <p:nvPr>
            <p:ph type="ftr" sz="quarter" idx="11"/>
          </p:nvPr>
        </p:nvSpPr>
        <p:spPr>
          <a:xfrm>
            <a:off x="685800" y="381000"/>
            <a:ext cx="6991492" cy="36512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2216740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A9E62D-CCCB-439A-B5D8-63D0A42BE82C}" type="datetimeFigureOut">
              <a:rPr lang="en-IN" smtClean="0"/>
              <a:t>23-08-2024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1699824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BA9E62D-CCCB-439A-B5D8-63D0A42BE82C}" type="datetimeFigureOut">
              <a:rPr lang="en-IN" smtClean="0"/>
              <a:t>23-08-2024</a:t>
            </a:fld>
            <a:endParaRPr lang="en-IN"/>
          </a:p>
        </p:txBody>
      </p:sp>
      <p:sp>
        <p:nvSpPr>
          <p:cNvPr id="5" name="Footer Placeholder 4"/>
          <p:cNvSpPr>
            <a:spLocks noGrp="1"/>
          </p:cNvSpPr>
          <p:nvPr>
            <p:ph type="ftr" sz="quarter" idx="11"/>
          </p:nvPr>
        </p:nvSpPr>
        <p:spPr>
          <a:xfrm>
            <a:off x="685800" y="381001"/>
            <a:ext cx="6991492" cy="36406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129280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2127242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A9E62D-CCCB-439A-B5D8-63D0A42BE82C}" type="datetimeFigureOut">
              <a:rPr lang="en-IN" smtClean="0"/>
              <a:t>23-08-2024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312683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A9E62D-CCCB-439A-B5D8-63D0A42BE82C}" type="datetimeFigureOut">
              <a:rPr lang="en-IN" smtClean="0"/>
              <a:t>23-08-2024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3036360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A9E62D-CCCB-439A-B5D8-63D0A42BE82C}" type="datetimeFigureOut">
              <a:rPr lang="en-IN" smtClean="0"/>
              <a:t>23-08-2024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3872318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876849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A9E62D-CCCB-439A-B5D8-63D0A42BE82C}" type="datetimeFigureOut">
              <a:rPr lang="en-IN" smtClean="0"/>
              <a:t>23-08-2024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56CABA-71BB-4A7C-B929-45AF918518F8}" type="slidenum">
              <a:rPr lang="en-IN" smtClean="0"/>
              <a:t>‹#›</a:t>
            </a:fld>
            <a:endParaRPr lang="en-IN"/>
          </a:p>
        </p:txBody>
      </p:sp>
    </p:spTree>
    <p:extLst>
      <p:ext uri="{BB962C8B-B14F-4D97-AF65-F5344CB8AC3E}">
        <p14:creationId xmlns:p14="http://schemas.microsoft.com/office/powerpoint/2010/main" val="357034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BA9E62D-CCCB-439A-B5D8-63D0A42BE82C}" type="datetimeFigureOut">
              <a:rPr lang="en-IN" smtClean="0"/>
              <a:t>23-08-2024</a:t>
            </a:fld>
            <a:endParaRPr lang="en-IN"/>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E56CABA-71BB-4A7C-B929-45AF918518F8}" type="slidenum">
              <a:rPr lang="en-IN" smtClean="0"/>
              <a:t>‹#›</a:t>
            </a:fld>
            <a:endParaRPr lang="en-IN"/>
          </a:p>
        </p:txBody>
      </p:sp>
    </p:spTree>
    <p:extLst>
      <p:ext uri="{BB962C8B-B14F-4D97-AF65-F5344CB8AC3E}">
        <p14:creationId xmlns:p14="http://schemas.microsoft.com/office/powerpoint/2010/main" val="414362294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C37F1-40A9-CF09-0F1F-0706020C21FA}"/>
              </a:ext>
            </a:extLst>
          </p:cNvPr>
          <p:cNvSpPr>
            <a:spLocks noGrp="1"/>
          </p:cNvSpPr>
          <p:nvPr>
            <p:ph type="ctrTitle"/>
          </p:nvPr>
        </p:nvSpPr>
        <p:spPr>
          <a:xfrm>
            <a:off x="1104900" y="1441455"/>
            <a:ext cx="9448800" cy="1825096"/>
          </a:xfrm>
        </p:spPr>
        <p:txBody>
          <a:bodyPr>
            <a:normAutofit fontScale="90000"/>
          </a:bodyPr>
          <a:lstStyle/>
          <a:p>
            <a:r>
              <a:rPr lang="en-IN" b="1" dirty="0"/>
              <a:t>Behavioural (</a:t>
            </a:r>
            <a:r>
              <a:rPr lang="hi-IN" b="1" dirty="0"/>
              <a:t>व्यवहारत्मक</a:t>
            </a:r>
            <a:r>
              <a:rPr lang="en-IN" b="1" dirty="0"/>
              <a:t>)</a:t>
            </a:r>
            <a:br>
              <a:rPr lang="en-IN" b="1" dirty="0"/>
            </a:br>
            <a:r>
              <a:rPr lang="en-IN" b="1" dirty="0"/>
              <a:t>Perspective of Psychology</a:t>
            </a:r>
          </a:p>
        </p:txBody>
      </p:sp>
      <p:sp>
        <p:nvSpPr>
          <p:cNvPr id="3" name="Subtitle 2">
            <a:extLst>
              <a:ext uri="{FF2B5EF4-FFF2-40B4-BE49-F238E27FC236}">
                <a16:creationId xmlns:a16="http://schemas.microsoft.com/office/drawing/2014/main" id="{22072C6D-F46F-4C62-DE18-CC4E1483A394}"/>
              </a:ext>
            </a:extLst>
          </p:cNvPr>
          <p:cNvSpPr>
            <a:spLocks noGrp="1"/>
          </p:cNvSpPr>
          <p:nvPr>
            <p:ph type="subTitle" idx="1"/>
          </p:nvPr>
        </p:nvSpPr>
        <p:spPr/>
        <p:txBody>
          <a:bodyPr>
            <a:normAutofit fontScale="92500" lnSpcReduction="10000"/>
          </a:bodyPr>
          <a:lstStyle/>
          <a:p>
            <a:r>
              <a:rPr lang="en-IN" dirty="0" err="1"/>
              <a:t>Dr.</a:t>
            </a:r>
            <a:r>
              <a:rPr lang="en-IN" dirty="0"/>
              <a:t> Rekha Srivastava</a:t>
            </a:r>
          </a:p>
          <a:p>
            <a:r>
              <a:rPr lang="en-IN" dirty="0"/>
              <a:t>HOD Psychology</a:t>
            </a:r>
          </a:p>
        </p:txBody>
      </p:sp>
      <p:pic>
        <p:nvPicPr>
          <p:cNvPr id="1026" name="Picture 2" descr="Behavioral Perspective - The Decision Lab">
            <a:extLst>
              <a:ext uri="{FF2B5EF4-FFF2-40B4-BE49-F238E27FC236}">
                <a16:creationId xmlns:a16="http://schemas.microsoft.com/office/drawing/2014/main" id="{8C6FB007-3307-7B4F-2908-F897D6681C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3047999"/>
            <a:ext cx="5029200" cy="3076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083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2229-5B1C-BB13-52DC-13B146523B7D}"/>
              </a:ext>
            </a:extLst>
          </p:cNvPr>
          <p:cNvSpPr>
            <a:spLocks noGrp="1"/>
          </p:cNvSpPr>
          <p:nvPr>
            <p:ph type="title"/>
          </p:nvPr>
        </p:nvSpPr>
        <p:spPr/>
        <p:txBody>
          <a:bodyPr/>
          <a:lstStyle/>
          <a:p>
            <a:r>
              <a:rPr lang="hi-IN" b="1" dirty="0"/>
              <a:t>व्यवहारवादी दृष्टिकोण</a:t>
            </a:r>
            <a:r>
              <a:rPr lang="hi-IN" dirty="0"/>
              <a:t> (</a:t>
            </a:r>
            <a:r>
              <a:rPr lang="en-IN" dirty="0"/>
              <a:t>Behavioural Perspective)</a:t>
            </a:r>
          </a:p>
        </p:txBody>
      </p:sp>
      <p:sp>
        <p:nvSpPr>
          <p:cNvPr id="3" name="Content Placeholder 2">
            <a:extLst>
              <a:ext uri="{FF2B5EF4-FFF2-40B4-BE49-F238E27FC236}">
                <a16:creationId xmlns:a16="http://schemas.microsoft.com/office/drawing/2014/main" id="{7CD324E1-CAFC-6F5E-EBE5-E4F7080513E1}"/>
              </a:ext>
            </a:extLst>
          </p:cNvPr>
          <p:cNvSpPr>
            <a:spLocks noGrp="1"/>
          </p:cNvSpPr>
          <p:nvPr>
            <p:ph idx="1"/>
          </p:nvPr>
        </p:nvSpPr>
        <p:spPr/>
        <p:txBody>
          <a:bodyPr/>
          <a:lstStyle/>
          <a:p>
            <a:r>
              <a:rPr lang="hi-IN" b="1" dirty="0"/>
              <a:t>व्यवहारवादी दृष्टिकोण</a:t>
            </a:r>
            <a:r>
              <a:rPr lang="hi-IN" dirty="0"/>
              <a:t> (</a:t>
            </a:r>
            <a:r>
              <a:rPr lang="en-IN" dirty="0"/>
              <a:t>Behavioural Perspective) </a:t>
            </a:r>
            <a:r>
              <a:rPr lang="hi-IN" dirty="0"/>
              <a:t>मनोविज्ञान का एक महत्वपूर्ण परिप्रेक्ष्य है, जिसे हिंदी में "व्यवहारवादी परिप्रेक्ष्य" कहा जाता है। यह दृष्टिकोण विशेष रूप से 20वीं सदी की शुरुआत में उभरा और इसका मुख्य जोर इस बात पर है कि व्यक्ति का व्यवहार उसके वातावरण से कैसे प्रभावित होता है।</a:t>
            </a:r>
          </a:p>
          <a:p>
            <a:r>
              <a:rPr lang="hi-IN" b="1" dirty="0"/>
              <a:t>व्यवहारवादी दृष्टिकोण का परिचय</a:t>
            </a:r>
          </a:p>
          <a:p>
            <a:r>
              <a:rPr lang="hi-IN" dirty="0"/>
              <a:t>व्यवहारवादी दृष्टिकोण के अनुसार, मनोविज्ञान को केवल उन्हीं पहलुओं पर ध्यान केंद्रित करना चाहिए जिन्हें प्रत्यक्ष रूप से देखा और मापा जा सकता है, अर्थात्, व्यवहार। इस दृष्टिकोण का मानना है कि सभी प्रकार के व्यवहार सीखे जाते हैं और ये सीखने की प्रक्रियाओं का परिणाम होते हैं, जैसे कि शास्त्रीय अनुबंधन (</a:t>
            </a:r>
            <a:r>
              <a:rPr lang="en-IN" dirty="0"/>
              <a:t>Classical Conditioning) </a:t>
            </a:r>
            <a:r>
              <a:rPr lang="hi-IN" dirty="0"/>
              <a:t>और संचालक अनुबंधन (</a:t>
            </a:r>
            <a:r>
              <a:rPr lang="en-IN" dirty="0"/>
              <a:t>Operant Conditioning)।</a:t>
            </a:r>
          </a:p>
          <a:p>
            <a:endParaRPr lang="en-IN" dirty="0"/>
          </a:p>
        </p:txBody>
      </p:sp>
    </p:spTree>
    <p:extLst>
      <p:ext uri="{BB962C8B-B14F-4D97-AF65-F5344CB8AC3E}">
        <p14:creationId xmlns:p14="http://schemas.microsoft.com/office/powerpoint/2010/main" val="1803496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6F5F9-D957-9D0C-0082-679595FC65FD}"/>
              </a:ext>
            </a:extLst>
          </p:cNvPr>
          <p:cNvSpPr>
            <a:spLocks noGrp="1"/>
          </p:cNvSpPr>
          <p:nvPr>
            <p:ph type="title"/>
          </p:nvPr>
        </p:nvSpPr>
        <p:spPr/>
        <p:txBody>
          <a:bodyPr/>
          <a:lstStyle/>
          <a:p>
            <a:r>
              <a:rPr lang="hi-IN" b="1" dirty="0"/>
              <a:t>मुख्य तत्व</a:t>
            </a:r>
            <a:br>
              <a:rPr lang="hi-IN" b="1" dirty="0"/>
            </a:br>
            <a:endParaRPr lang="en-IN" dirty="0"/>
          </a:p>
        </p:txBody>
      </p:sp>
      <p:sp>
        <p:nvSpPr>
          <p:cNvPr id="3" name="Content Placeholder 2">
            <a:extLst>
              <a:ext uri="{FF2B5EF4-FFF2-40B4-BE49-F238E27FC236}">
                <a16:creationId xmlns:a16="http://schemas.microsoft.com/office/drawing/2014/main" id="{5E603107-2817-3421-12D3-FE826DD080A4}"/>
              </a:ext>
            </a:extLst>
          </p:cNvPr>
          <p:cNvSpPr>
            <a:spLocks noGrp="1"/>
          </p:cNvSpPr>
          <p:nvPr>
            <p:ph idx="1"/>
          </p:nvPr>
        </p:nvSpPr>
        <p:spPr/>
        <p:txBody>
          <a:bodyPr/>
          <a:lstStyle/>
          <a:p>
            <a:pPr>
              <a:buFont typeface="+mj-lt"/>
              <a:buAutoNum type="arabicPeriod"/>
            </a:pPr>
            <a:r>
              <a:rPr lang="hi-IN" b="1" dirty="0"/>
              <a:t>शास्त्रीय अनुबंधन (</a:t>
            </a:r>
            <a:r>
              <a:rPr lang="en-IN" b="1" dirty="0"/>
              <a:t>Classical Conditioning):</a:t>
            </a:r>
            <a:endParaRPr lang="en-IN" dirty="0"/>
          </a:p>
          <a:p>
            <a:pPr marL="742950" lvl="1" indent="-285750">
              <a:buFont typeface="+mj-lt"/>
              <a:buAutoNum type="arabicPeriod"/>
            </a:pPr>
            <a:r>
              <a:rPr lang="hi-IN" b="1" dirty="0"/>
              <a:t>इवान पावलोव (</a:t>
            </a:r>
            <a:r>
              <a:rPr lang="en-IN" b="1" dirty="0"/>
              <a:t>Ivan Pavlov):</a:t>
            </a:r>
            <a:r>
              <a:rPr lang="en-IN" dirty="0"/>
              <a:t> </a:t>
            </a:r>
            <a:r>
              <a:rPr lang="hi-IN" dirty="0"/>
              <a:t>शास्त्रीय अनुबंधन का सिद्धांत इवान पावलोव द्वारा विकसित किया गया था। इस सिद्धांत के अनुसार, एक तटस्थ उत्तेजना (</a:t>
            </a:r>
            <a:r>
              <a:rPr lang="en-IN" dirty="0"/>
              <a:t>Neutral Stimulus) </a:t>
            </a:r>
            <a:r>
              <a:rPr lang="hi-IN" dirty="0"/>
              <a:t>को बार-बार एक स्वाभाविक उत्तेजना (</a:t>
            </a:r>
            <a:r>
              <a:rPr lang="en-IN" dirty="0"/>
              <a:t>Unconditioned Stimulus) </a:t>
            </a:r>
            <a:r>
              <a:rPr lang="hi-IN" dirty="0"/>
              <a:t>के साथ जोड़ा जाता है, जिससे तटस्थ उत्तेजना भी स्वाभाविक प्रतिक्रिया उत्पन्न करने लगती है।</a:t>
            </a:r>
          </a:p>
          <a:p>
            <a:pPr marL="742950" lvl="1" indent="-285750">
              <a:buFont typeface="+mj-lt"/>
              <a:buAutoNum type="arabicPeriod"/>
            </a:pPr>
            <a:r>
              <a:rPr lang="hi-IN" b="1" dirty="0"/>
              <a:t>उदाहरण:</a:t>
            </a:r>
            <a:r>
              <a:rPr lang="hi-IN" dirty="0"/>
              <a:t> पावलोव के प्रसिद्ध प्रयोग में, उन्होंने देखा कि कुत्ते भोजन को देखकर लार टपकाते हैं। उन्होंने एक घंटी (तटस्थ उत्तेजना) बजाने के बाद भोजन दिया, और कुछ समय बाद केवल घंटी बजाने से ही कुत्तों में लार की प्रतिक्रिया उत्पन्न होने लगी।</a:t>
            </a:r>
          </a:p>
          <a:p>
            <a:endParaRPr lang="en-IN" dirty="0"/>
          </a:p>
        </p:txBody>
      </p:sp>
    </p:spTree>
    <p:extLst>
      <p:ext uri="{BB962C8B-B14F-4D97-AF65-F5344CB8AC3E}">
        <p14:creationId xmlns:p14="http://schemas.microsoft.com/office/powerpoint/2010/main" val="2581156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1B136-31E1-F776-7574-D76138DB9AC0}"/>
              </a:ext>
            </a:extLst>
          </p:cNvPr>
          <p:cNvSpPr>
            <a:spLocks noGrp="1"/>
          </p:cNvSpPr>
          <p:nvPr>
            <p:ph type="title"/>
          </p:nvPr>
        </p:nvSpPr>
        <p:spPr/>
        <p:txBody>
          <a:bodyPr>
            <a:normAutofit fontScale="90000"/>
          </a:bodyPr>
          <a:lstStyle/>
          <a:p>
            <a:r>
              <a:rPr lang="hi-IN" b="1" dirty="0"/>
              <a:t>संचालक अनुबंधन (</a:t>
            </a:r>
            <a:r>
              <a:rPr lang="en-IN" b="1" dirty="0"/>
              <a:t>Operant Conditioning):</a:t>
            </a:r>
            <a:br>
              <a:rPr lang="en-IN" dirty="0"/>
            </a:br>
            <a:endParaRPr lang="en-IN" dirty="0"/>
          </a:p>
        </p:txBody>
      </p:sp>
      <p:sp>
        <p:nvSpPr>
          <p:cNvPr id="3" name="Content Placeholder 2">
            <a:extLst>
              <a:ext uri="{FF2B5EF4-FFF2-40B4-BE49-F238E27FC236}">
                <a16:creationId xmlns:a16="http://schemas.microsoft.com/office/drawing/2014/main" id="{ED9F4979-44AF-EAE2-A9DB-EA6C6BBD6DAC}"/>
              </a:ext>
            </a:extLst>
          </p:cNvPr>
          <p:cNvSpPr>
            <a:spLocks noGrp="1"/>
          </p:cNvSpPr>
          <p:nvPr>
            <p:ph idx="1"/>
          </p:nvPr>
        </p:nvSpPr>
        <p:spPr/>
        <p:txBody>
          <a:bodyPr>
            <a:normAutofit/>
          </a:bodyPr>
          <a:lstStyle/>
          <a:p>
            <a:pPr>
              <a:buFont typeface="Arial" panose="020B0604020202020204" pitchFamily="34" charset="0"/>
              <a:buChar char="•"/>
            </a:pPr>
            <a:r>
              <a:rPr lang="hi-IN" b="1" dirty="0"/>
              <a:t>बी. एफ. स्किनर (</a:t>
            </a:r>
            <a:r>
              <a:rPr lang="en-IN" b="1" dirty="0"/>
              <a:t>B.F. Skinner):</a:t>
            </a:r>
            <a:r>
              <a:rPr lang="en-IN" dirty="0"/>
              <a:t> </a:t>
            </a:r>
            <a:r>
              <a:rPr lang="hi-IN" dirty="0"/>
              <a:t>संचालक अनुबंधन का सिद्धांत बी. एफ. स्किनर द्वारा प्रस्तुत किया गया था। इस सिद्धांत के अनुसार, किसी भी व्यवहार का परिणाम उस व्यवहार को दोहराए जाने की संभावना को प्रभावित करता है।</a:t>
            </a:r>
          </a:p>
          <a:p>
            <a:pPr>
              <a:buFont typeface="Arial" panose="020B0604020202020204" pitchFamily="34" charset="0"/>
              <a:buChar char="•"/>
            </a:pPr>
            <a:r>
              <a:rPr lang="hi-IN" b="1" dirty="0"/>
              <a:t>पुरस्कार और दंड (</a:t>
            </a:r>
            <a:r>
              <a:rPr lang="en-IN" b="1" dirty="0"/>
              <a:t>Reinforcement and Punishment):</a:t>
            </a:r>
            <a:endParaRPr lang="en-IN" dirty="0"/>
          </a:p>
          <a:p>
            <a:pPr marL="742950" lvl="1" indent="-285750">
              <a:buFont typeface="Arial" panose="020B0604020202020204" pitchFamily="34" charset="0"/>
              <a:buChar char="•"/>
            </a:pPr>
            <a:r>
              <a:rPr lang="hi-IN" b="1" dirty="0"/>
              <a:t>सकारात्मक पुरस्कार (</a:t>
            </a:r>
            <a:r>
              <a:rPr lang="en-IN" b="1" dirty="0"/>
              <a:t>Positive Reinforcement):</a:t>
            </a:r>
            <a:r>
              <a:rPr lang="en-IN" dirty="0"/>
              <a:t> </a:t>
            </a:r>
            <a:r>
              <a:rPr lang="hi-IN" dirty="0"/>
              <a:t>जब किसी व्यवहार के बाद कोई सकारात्मक परिणाम दिया जाता है, तो उस व्यवहार की पुनरावृत्ति की संभावना बढ़ जाती है।</a:t>
            </a:r>
          </a:p>
          <a:p>
            <a:pPr marL="742950" lvl="1" indent="-285750">
              <a:buFont typeface="Arial" panose="020B0604020202020204" pitchFamily="34" charset="0"/>
              <a:buChar char="•"/>
            </a:pPr>
            <a:r>
              <a:rPr lang="hi-IN" b="1" dirty="0"/>
              <a:t>नकारात्मक दंड (</a:t>
            </a:r>
            <a:r>
              <a:rPr lang="en-IN" b="1" dirty="0"/>
              <a:t>Negative Punishment):</a:t>
            </a:r>
            <a:r>
              <a:rPr lang="en-IN" dirty="0"/>
              <a:t> </a:t>
            </a:r>
            <a:r>
              <a:rPr lang="hi-IN" dirty="0"/>
              <a:t>जब किसी व्यवहार के बाद एक अप्रिय उत्तेजना हटा दी जाती है, तो वह व्यवहार कम होने की संभावना होती है।</a:t>
            </a:r>
          </a:p>
          <a:p>
            <a:pPr>
              <a:buFont typeface="Arial" panose="020B0604020202020204" pitchFamily="34" charset="0"/>
              <a:buChar char="•"/>
            </a:pPr>
            <a:r>
              <a:rPr lang="hi-IN" b="1" dirty="0"/>
              <a:t>उदाहरण:</a:t>
            </a:r>
            <a:r>
              <a:rPr lang="hi-IN" dirty="0"/>
              <a:t> यदि एक छात्र हर बार अच्छा प्रदर्शन करता है और उसे शिक्षक की ओर से सराहना मिलती है (सकारात्मक पुरस्कार), तो वह भविष्य में भी अच्छा प्रदर्शन करने की कोशिश करेगा।</a:t>
            </a:r>
          </a:p>
          <a:p>
            <a:endParaRPr lang="en-IN" dirty="0"/>
          </a:p>
        </p:txBody>
      </p:sp>
    </p:spTree>
    <p:extLst>
      <p:ext uri="{BB962C8B-B14F-4D97-AF65-F5344CB8AC3E}">
        <p14:creationId xmlns:p14="http://schemas.microsoft.com/office/powerpoint/2010/main" val="1648052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EB9FD-4E63-50ED-383A-634330B4B4A7}"/>
              </a:ext>
            </a:extLst>
          </p:cNvPr>
          <p:cNvSpPr>
            <a:spLocks noGrp="1"/>
          </p:cNvSpPr>
          <p:nvPr>
            <p:ph type="title"/>
          </p:nvPr>
        </p:nvSpPr>
        <p:spPr/>
        <p:txBody>
          <a:bodyPr>
            <a:normAutofit fontScale="90000"/>
          </a:bodyPr>
          <a:lstStyle/>
          <a:p>
            <a:r>
              <a:rPr lang="hi-IN" b="1" dirty="0"/>
              <a:t>अनुकरणीय अधिगम (</a:t>
            </a:r>
            <a:r>
              <a:rPr lang="en-IN" b="1" dirty="0"/>
              <a:t>Observational Learning):</a:t>
            </a:r>
            <a:br>
              <a:rPr lang="en-IN" dirty="0"/>
            </a:br>
            <a:endParaRPr lang="en-IN" dirty="0"/>
          </a:p>
        </p:txBody>
      </p:sp>
      <p:sp>
        <p:nvSpPr>
          <p:cNvPr id="3" name="Content Placeholder 2">
            <a:extLst>
              <a:ext uri="{FF2B5EF4-FFF2-40B4-BE49-F238E27FC236}">
                <a16:creationId xmlns:a16="http://schemas.microsoft.com/office/drawing/2014/main" id="{53A69088-B6A4-BB4A-66D9-D637BA595FC1}"/>
              </a:ext>
            </a:extLst>
          </p:cNvPr>
          <p:cNvSpPr>
            <a:spLocks noGrp="1"/>
          </p:cNvSpPr>
          <p:nvPr>
            <p:ph idx="1"/>
          </p:nvPr>
        </p:nvSpPr>
        <p:spPr/>
        <p:txBody>
          <a:bodyPr/>
          <a:lstStyle/>
          <a:p>
            <a:pPr>
              <a:buFont typeface="Arial" panose="020B0604020202020204" pitchFamily="34" charset="0"/>
              <a:buChar char="•"/>
            </a:pPr>
            <a:r>
              <a:rPr lang="hi-IN" b="1" dirty="0"/>
              <a:t>अल्बर्ट बंडुरा (</a:t>
            </a:r>
            <a:r>
              <a:rPr lang="en-IN" b="1" dirty="0"/>
              <a:t>Albert Bandura):</a:t>
            </a:r>
            <a:r>
              <a:rPr lang="en-IN" dirty="0"/>
              <a:t> </a:t>
            </a:r>
            <a:r>
              <a:rPr lang="hi-IN" dirty="0"/>
              <a:t>बंडुरा ने व्यवहारवादी दृष्टिकोण में एक नया आयाम जोड़ा, जिसे अनुकरणीय अधिगम कहा जाता है। उन्होंने कहा कि लोग अन्य लोगों के व्यवहार को देखकर भी सीखते हैं, विशेषकर जब वे उस व्यवहार को पुरस्कार या दंड से जुड़ा देखते हैं।</a:t>
            </a:r>
          </a:p>
          <a:p>
            <a:pPr>
              <a:buFont typeface="Arial" panose="020B0604020202020204" pitchFamily="34" charset="0"/>
              <a:buChar char="•"/>
            </a:pPr>
            <a:r>
              <a:rPr lang="hi-IN" b="1" dirty="0"/>
              <a:t>उदाहरण:</a:t>
            </a:r>
            <a:r>
              <a:rPr lang="hi-IN" dirty="0"/>
              <a:t> बच्चे अक्सर अपने माता-पिता या सहकर्मियों के व्यवहार को देखकर वैसा ही व्यवहार करने की कोशिश करते हैं।</a:t>
            </a:r>
          </a:p>
          <a:p>
            <a:endParaRPr lang="en-IN" dirty="0"/>
          </a:p>
        </p:txBody>
      </p:sp>
    </p:spTree>
    <p:extLst>
      <p:ext uri="{BB962C8B-B14F-4D97-AF65-F5344CB8AC3E}">
        <p14:creationId xmlns:p14="http://schemas.microsoft.com/office/powerpoint/2010/main" val="48272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C53E4-E078-3DD2-C369-3477FC300959}"/>
              </a:ext>
            </a:extLst>
          </p:cNvPr>
          <p:cNvSpPr>
            <a:spLocks noGrp="1"/>
          </p:cNvSpPr>
          <p:nvPr>
            <p:ph type="title"/>
          </p:nvPr>
        </p:nvSpPr>
        <p:spPr/>
        <p:txBody>
          <a:bodyPr/>
          <a:lstStyle/>
          <a:p>
            <a:r>
              <a:rPr lang="hi-IN" b="1" dirty="0"/>
              <a:t>व्यवहारवादी दृष्टिकोण का प्रभाव</a:t>
            </a:r>
            <a:br>
              <a:rPr lang="hi-IN" b="1" dirty="0"/>
            </a:br>
            <a:endParaRPr lang="en-IN" dirty="0"/>
          </a:p>
        </p:txBody>
      </p:sp>
      <p:sp>
        <p:nvSpPr>
          <p:cNvPr id="3" name="Content Placeholder 2">
            <a:extLst>
              <a:ext uri="{FF2B5EF4-FFF2-40B4-BE49-F238E27FC236}">
                <a16:creationId xmlns:a16="http://schemas.microsoft.com/office/drawing/2014/main" id="{89F600E6-0A5E-5B21-4CF6-F230CF9612BE}"/>
              </a:ext>
            </a:extLst>
          </p:cNvPr>
          <p:cNvSpPr>
            <a:spLocks noGrp="1"/>
          </p:cNvSpPr>
          <p:nvPr>
            <p:ph idx="1"/>
          </p:nvPr>
        </p:nvSpPr>
        <p:spPr/>
        <p:txBody>
          <a:bodyPr>
            <a:normAutofit fontScale="92500" lnSpcReduction="10000"/>
          </a:bodyPr>
          <a:lstStyle/>
          <a:p>
            <a:r>
              <a:rPr lang="hi-IN" dirty="0"/>
              <a:t>व्यवहारवादी दृष्टिकोण ने मनोविज्ञान के क्षेत्र में एक क्रांति ला दी। इसने मनोविज्ञान को एक अधिक वैज्ञानिक आधार दिया, जिसमें केवल मापनीय और अवलोकनीय डेटा पर ध्यान केंद्रित किया गया। यह दृष्टिकोण विशेष रूप से शिक्षा, चिकित्सा, और व्यवहार प्रबंधन में प्रभावी साबित हुआ है।</a:t>
            </a:r>
          </a:p>
          <a:p>
            <a:r>
              <a:rPr lang="hi-IN" b="1" dirty="0"/>
              <a:t>आलोचना और सीमाएँ</a:t>
            </a:r>
          </a:p>
          <a:p>
            <a:r>
              <a:rPr lang="hi-IN" dirty="0"/>
              <a:t>व्यवहारवादी दृष्टिकोण की आलोचना भी की गई है। इसकी प्रमुख आलोचना यह है कि यह व्यक्ति के आंतरिक मानसिक प्रक्रियाओं, जैसे कि विचार, भावनाएँ और इच्छाएँ, को नजरअंदाज करता है। इसके अलावा, यह दृष्टिकोण मानव व्यवहार को अत्यधिक सरल करता है और इसे पूरी तरह से वातावरण के प्रभाव के रूप में देखता है, जबकि अन्य मनोवैज्ञानिक दृष्टिकोणों का मानना है कि व्यक्ति के व्यवहार पर जैविक, संज्ञानात्मक और सामाजिक कारक भी महत्वपूर्ण प्रभाव डालते हैं।</a:t>
            </a:r>
          </a:p>
          <a:p>
            <a:r>
              <a:rPr lang="hi-IN" b="1" dirty="0"/>
              <a:t>निष्कर्ष</a:t>
            </a:r>
          </a:p>
          <a:p>
            <a:r>
              <a:rPr lang="hi-IN" dirty="0"/>
              <a:t>व्यवहारवादी दृष्टिकोण मनोविज्ञान में एक महत्वपूर्ण भूमिका निभाता है। यह हमें यह समझने में मदद करता है कि कैसे व्यक्ति का व्यवहार उसके वातावरण से प्रभावित होता है और इसे कैसे संशोधित या बदला जा सकता है। इस दृष्टिकोण ने शिक्षा, चिकित्सा, और व्यवहार प्रबंधन के क्षेत्रों में कई महत्वपूर्ण योगदान दिए हैं, और यह आज भी प्रासंगिक बना हुआ है।</a:t>
            </a:r>
          </a:p>
          <a:p>
            <a:endParaRPr lang="en-IN" dirty="0"/>
          </a:p>
        </p:txBody>
      </p:sp>
    </p:spTree>
    <p:extLst>
      <p:ext uri="{BB962C8B-B14F-4D97-AF65-F5344CB8AC3E}">
        <p14:creationId xmlns:p14="http://schemas.microsoft.com/office/powerpoint/2010/main" val="98799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ank You Images - Free Download on Freepik">
            <a:extLst>
              <a:ext uri="{FF2B5EF4-FFF2-40B4-BE49-F238E27FC236}">
                <a16:creationId xmlns:a16="http://schemas.microsoft.com/office/drawing/2014/main" id="{62E4BAB8-65DC-F2AA-C1E6-774C80D6FF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5100" y="1600199"/>
            <a:ext cx="6953250" cy="3686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6769562"/>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6</TotalTime>
  <Words>711</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Century Gothic</vt:lpstr>
      <vt:lpstr>Vapor Trail</vt:lpstr>
      <vt:lpstr>Behavioural (व्यवहारत्मक) Perspective of Psychology</vt:lpstr>
      <vt:lpstr>व्यवहारवादी दृष्टिकोण (Behavioural Perspective)</vt:lpstr>
      <vt:lpstr>मुख्य तत्व </vt:lpstr>
      <vt:lpstr>संचालक अनुबंधन (Operant Conditioning): </vt:lpstr>
      <vt:lpstr>अनुकरणीय अधिगम (Observational Learning): </vt:lpstr>
      <vt:lpstr>व्यवहारवादी दृष्टिकोण का प्रभाव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Behavioural (व्यवहारत्मक) Perspective of Psychology</dc:title>
  <dc:creator>Rekha Srivastava</dc:creator>
  <cp:lastModifiedBy>Rekha Srivastava</cp:lastModifiedBy>
  <cp:revision>2</cp:revision>
  <dcterms:created xsi:type="dcterms:W3CDTF">2024-08-23T06:45:04Z</dcterms:created>
  <dcterms:modified xsi:type="dcterms:W3CDTF">2024-08-23T06:51:26Z</dcterms:modified>
</cp:coreProperties>
</file>