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62194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62E74-986C-47E5-A604-BE684F0DE7C7}" type="datetimeFigureOut">
              <a:rPr lang="en-IN" smtClean="0"/>
              <a:t>22-08-2024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190249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74744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04965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233515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191882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689726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10711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94751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279480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62E74-986C-47E5-A604-BE684F0DE7C7}" type="datetimeFigureOut">
              <a:rPr lang="en-IN" smtClean="0"/>
              <a:t>22-08-2024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98118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062E74-986C-47E5-A604-BE684F0DE7C7}" type="datetimeFigureOut">
              <a:rPr lang="en-IN" smtClean="0"/>
              <a:t>22-08-2024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4496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062E74-986C-47E5-A604-BE684F0DE7C7}" type="datetimeFigureOut">
              <a:rPr lang="en-IN" smtClean="0"/>
              <a:t>22-08-2024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281915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062E74-986C-47E5-A604-BE684F0DE7C7}" type="datetimeFigureOut">
              <a:rPr lang="en-IN" smtClean="0"/>
              <a:t>22-08-2024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82890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62E74-986C-47E5-A604-BE684F0DE7C7}" type="datetimeFigureOut">
              <a:rPr lang="en-IN" smtClean="0"/>
              <a:t>22-08-2024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51821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62E74-986C-47E5-A604-BE684F0DE7C7}" type="datetimeFigureOut">
              <a:rPr lang="en-IN" smtClean="0"/>
              <a:t>22-08-2024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34250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1062E74-986C-47E5-A604-BE684F0DE7C7}" type="datetimeFigureOut">
              <a:rPr lang="en-IN" smtClean="0"/>
              <a:t>22-08-2024</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B32AAC67-5EB2-4045-A0B7-DBD5A9001869}" type="slidenum">
              <a:rPr lang="en-IN" smtClean="0"/>
              <a:t>‹#›</a:t>
            </a:fld>
            <a:endParaRPr lang="en-IN"/>
          </a:p>
        </p:txBody>
      </p:sp>
    </p:spTree>
    <p:extLst>
      <p:ext uri="{BB962C8B-B14F-4D97-AF65-F5344CB8AC3E}">
        <p14:creationId xmlns:p14="http://schemas.microsoft.com/office/powerpoint/2010/main" val="100526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1062E74-986C-47E5-A604-BE684F0DE7C7}" type="datetimeFigureOut">
              <a:rPr lang="en-IN" smtClean="0"/>
              <a:t>22-08-2024</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32AAC67-5EB2-4045-A0B7-DBD5A9001869}" type="slidenum">
              <a:rPr lang="en-IN" smtClean="0"/>
              <a:t>‹#›</a:t>
            </a:fld>
            <a:endParaRPr lang="en-IN"/>
          </a:p>
        </p:txBody>
      </p:sp>
    </p:spTree>
    <p:extLst>
      <p:ext uri="{BB962C8B-B14F-4D97-AF65-F5344CB8AC3E}">
        <p14:creationId xmlns:p14="http://schemas.microsoft.com/office/powerpoint/2010/main" val="4031247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3FBC-6741-B0F0-DFFB-3E11C2E082A9}"/>
              </a:ext>
            </a:extLst>
          </p:cNvPr>
          <p:cNvSpPr>
            <a:spLocks noGrp="1"/>
          </p:cNvSpPr>
          <p:nvPr>
            <p:ph type="ctrTitle"/>
          </p:nvPr>
        </p:nvSpPr>
        <p:spPr>
          <a:xfrm>
            <a:off x="2093912" y="495301"/>
            <a:ext cx="8676222" cy="3200400"/>
          </a:xfrm>
        </p:spPr>
        <p:txBody>
          <a:bodyPr/>
          <a:lstStyle/>
          <a:p>
            <a:r>
              <a:rPr lang="en-IN" b="1" dirty="0"/>
              <a:t>Perspectives of Psychology </a:t>
            </a:r>
            <a:br>
              <a:rPr lang="en-IN" b="1" dirty="0"/>
            </a:br>
            <a:endParaRPr lang="en-IN" b="1" dirty="0"/>
          </a:p>
        </p:txBody>
      </p:sp>
      <p:sp>
        <p:nvSpPr>
          <p:cNvPr id="3" name="Subtitle 2">
            <a:extLst>
              <a:ext uri="{FF2B5EF4-FFF2-40B4-BE49-F238E27FC236}">
                <a16:creationId xmlns:a16="http://schemas.microsoft.com/office/drawing/2014/main" id="{58F4D048-AC3A-2DBE-B81A-5697A432D23D}"/>
              </a:ext>
            </a:extLst>
          </p:cNvPr>
          <p:cNvSpPr>
            <a:spLocks noGrp="1"/>
          </p:cNvSpPr>
          <p:nvPr>
            <p:ph type="subTitle" idx="1"/>
          </p:nvPr>
        </p:nvSpPr>
        <p:spPr/>
        <p:txBody>
          <a:bodyPr/>
          <a:lstStyle/>
          <a:p>
            <a:r>
              <a:rPr lang="en-IN" dirty="0" err="1"/>
              <a:t>Dr.</a:t>
            </a:r>
            <a:r>
              <a:rPr lang="en-IN" dirty="0"/>
              <a:t> Rekha Srivastava</a:t>
            </a:r>
          </a:p>
          <a:p>
            <a:r>
              <a:rPr lang="en-IN" dirty="0"/>
              <a:t>HOD Psychology</a:t>
            </a:r>
          </a:p>
        </p:txBody>
      </p:sp>
      <p:pic>
        <p:nvPicPr>
          <p:cNvPr id="2050" name="Picture 2" descr="7 Major Psychological Perspectives">
            <a:extLst>
              <a:ext uri="{FF2B5EF4-FFF2-40B4-BE49-F238E27FC236}">
                <a16:creationId xmlns:a16="http://schemas.microsoft.com/office/drawing/2014/main" id="{100CF380-3571-435A-81B5-976F66899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0" y="1952626"/>
            <a:ext cx="2938463" cy="23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6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738A-B37C-211B-ED24-08495DE7B184}"/>
              </a:ext>
            </a:extLst>
          </p:cNvPr>
          <p:cNvSpPr>
            <a:spLocks noGrp="1"/>
          </p:cNvSpPr>
          <p:nvPr>
            <p:ph type="title"/>
          </p:nvPr>
        </p:nvSpPr>
        <p:spPr/>
        <p:txBody>
          <a:bodyPr/>
          <a:lstStyle/>
          <a:p>
            <a:pPr algn="ctr"/>
            <a:r>
              <a:rPr lang="en-IN" b="1" dirty="0"/>
              <a:t>Perspectives of Psychology (</a:t>
            </a:r>
            <a:r>
              <a:rPr lang="hi-IN" b="1" dirty="0"/>
              <a:t>मनोविज्ञान के परिप्रेक्ष्य</a:t>
            </a:r>
            <a:r>
              <a:rPr lang="en-IN" b="1" dirty="0"/>
              <a:t>)</a:t>
            </a:r>
            <a:endParaRPr lang="en-IN" dirty="0"/>
          </a:p>
        </p:txBody>
      </p:sp>
      <p:sp>
        <p:nvSpPr>
          <p:cNvPr id="3" name="Content Placeholder 2">
            <a:extLst>
              <a:ext uri="{FF2B5EF4-FFF2-40B4-BE49-F238E27FC236}">
                <a16:creationId xmlns:a16="http://schemas.microsoft.com/office/drawing/2014/main" id="{4D702711-5EFF-9D06-31D4-6476F58224A2}"/>
              </a:ext>
            </a:extLst>
          </p:cNvPr>
          <p:cNvSpPr>
            <a:spLocks noGrp="1"/>
          </p:cNvSpPr>
          <p:nvPr>
            <p:ph idx="1"/>
          </p:nvPr>
        </p:nvSpPr>
        <p:spPr/>
        <p:txBody>
          <a:bodyPr/>
          <a:lstStyle/>
          <a:p>
            <a:r>
              <a:rPr lang="en-IN" dirty="0"/>
              <a:t>Psychodynamic (</a:t>
            </a:r>
            <a:r>
              <a:rPr lang="hi-IN" dirty="0"/>
              <a:t>मनोगत्यात्मक</a:t>
            </a:r>
            <a:r>
              <a:rPr lang="en-IN" dirty="0"/>
              <a:t>)</a:t>
            </a:r>
          </a:p>
          <a:p>
            <a:r>
              <a:rPr lang="en-IN" dirty="0"/>
              <a:t>Behavioural (</a:t>
            </a:r>
            <a:r>
              <a:rPr lang="hi-IN" dirty="0"/>
              <a:t>व्यवहारत्मक</a:t>
            </a:r>
            <a:r>
              <a:rPr lang="en-IN" dirty="0"/>
              <a:t>)</a:t>
            </a:r>
          </a:p>
          <a:p>
            <a:r>
              <a:rPr lang="en-IN" dirty="0"/>
              <a:t>Cognitive (</a:t>
            </a:r>
            <a:r>
              <a:rPr lang="hi-IN" dirty="0"/>
              <a:t>संज्ञानात्मक</a:t>
            </a:r>
            <a:r>
              <a:rPr lang="en-IN" dirty="0"/>
              <a:t>)</a:t>
            </a:r>
          </a:p>
          <a:p>
            <a:r>
              <a:rPr lang="en-IN" dirty="0"/>
              <a:t>Humanistic (</a:t>
            </a:r>
            <a:r>
              <a:rPr lang="hi-IN" dirty="0"/>
              <a:t>मानववादी</a:t>
            </a:r>
            <a:r>
              <a:rPr lang="en-IN" dirty="0"/>
              <a:t>)</a:t>
            </a:r>
          </a:p>
          <a:p>
            <a:r>
              <a:rPr lang="en-IN" dirty="0"/>
              <a:t>Positive (</a:t>
            </a:r>
            <a:r>
              <a:rPr lang="hi-IN" dirty="0"/>
              <a:t>सकारात्मक</a:t>
            </a:r>
            <a:r>
              <a:rPr lang="en-IN" dirty="0"/>
              <a:t>)</a:t>
            </a:r>
          </a:p>
        </p:txBody>
      </p:sp>
      <p:pic>
        <p:nvPicPr>
          <p:cNvPr id="11" name="Picture 10">
            <a:extLst>
              <a:ext uri="{FF2B5EF4-FFF2-40B4-BE49-F238E27FC236}">
                <a16:creationId xmlns:a16="http://schemas.microsoft.com/office/drawing/2014/main" id="{B3D4FC90-BEF7-A10B-370E-C6444F72ACAA}"/>
              </a:ext>
            </a:extLst>
          </p:cNvPr>
          <p:cNvPicPr>
            <a:picLocks noChangeAspect="1"/>
          </p:cNvPicPr>
          <p:nvPr/>
        </p:nvPicPr>
        <p:blipFill>
          <a:blip r:embed="rId2"/>
          <a:stretch>
            <a:fillRect/>
          </a:stretch>
        </p:blipFill>
        <p:spPr>
          <a:xfrm>
            <a:off x="6719887" y="3343275"/>
            <a:ext cx="2847975" cy="1600200"/>
          </a:xfrm>
          <a:prstGeom prst="rect">
            <a:avLst/>
          </a:prstGeom>
        </p:spPr>
      </p:pic>
    </p:spTree>
    <p:extLst>
      <p:ext uri="{BB962C8B-B14F-4D97-AF65-F5344CB8AC3E}">
        <p14:creationId xmlns:p14="http://schemas.microsoft.com/office/powerpoint/2010/main" val="112879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AAA1-F420-42BC-DE10-2A859DE3E3C9}"/>
              </a:ext>
            </a:extLst>
          </p:cNvPr>
          <p:cNvSpPr>
            <a:spLocks noGrp="1"/>
          </p:cNvSpPr>
          <p:nvPr>
            <p:ph type="title"/>
          </p:nvPr>
        </p:nvSpPr>
        <p:spPr/>
        <p:txBody>
          <a:bodyPr/>
          <a:lstStyle/>
          <a:p>
            <a:pPr algn="ctr"/>
            <a:r>
              <a:rPr lang="en-IN" dirty="0"/>
              <a:t>Psychodynamic Perspective (</a:t>
            </a:r>
            <a:r>
              <a:rPr lang="hi-IN" dirty="0"/>
              <a:t>मनोगत्यात्मक</a:t>
            </a:r>
            <a:r>
              <a:rPr lang="en-IN" dirty="0"/>
              <a:t> </a:t>
            </a:r>
            <a:r>
              <a:rPr lang="hi-IN" b="1" dirty="0"/>
              <a:t>परिप्रेक्ष्य</a:t>
            </a:r>
            <a:r>
              <a:rPr lang="en-IN" dirty="0"/>
              <a:t>)</a:t>
            </a:r>
            <a:br>
              <a:rPr lang="en-IN" dirty="0"/>
            </a:br>
            <a:endParaRPr lang="en-IN" dirty="0"/>
          </a:p>
        </p:txBody>
      </p:sp>
      <p:pic>
        <p:nvPicPr>
          <p:cNvPr id="3074" name="Picture 2" descr="Psychodynamic Perspective (Themes in ...">
            <a:extLst>
              <a:ext uri="{FF2B5EF4-FFF2-40B4-BE49-F238E27FC236}">
                <a16:creationId xmlns:a16="http://schemas.microsoft.com/office/drawing/2014/main" id="{DDF31B96-E1FE-C7E6-1B5B-96CC9B64A1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2775" y="2600325"/>
            <a:ext cx="59436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35FA-F31F-5057-F379-A48FA227F013}"/>
              </a:ext>
            </a:extLst>
          </p:cNvPr>
          <p:cNvSpPr>
            <a:spLocks noGrp="1"/>
          </p:cNvSpPr>
          <p:nvPr>
            <p:ph type="title"/>
          </p:nvPr>
        </p:nvSpPr>
        <p:spPr/>
        <p:txBody>
          <a:bodyPr/>
          <a:lstStyle/>
          <a:p>
            <a:pPr algn="ctr"/>
            <a:r>
              <a:rPr lang="en-IN" b="1" dirty="0"/>
              <a:t>Psychodynamic Perspective (</a:t>
            </a:r>
            <a:r>
              <a:rPr lang="hi-IN" b="1" dirty="0"/>
              <a:t>मनोगत्यात्मक</a:t>
            </a:r>
            <a:r>
              <a:rPr lang="en-IN" b="1" dirty="0"/>
              <a:t> </a:t>
            </a:r>
            <a:r>
              <a:rPr lang="hi-IN" b="1" dirty="0"/>
              <a:t>परिप्रेक्ष्य</a:t>
            </a:r>
            <a:r>
              <a:rPr lang="en-IN" b="1" dirty="0"/>
              <a:t>)</a:t>
            </a:r>
            <a:br>
              <a:rPr lang="en-IN" b="1" dirty="0"/>
            </a:br>
            <a:endParaRPr lang="en-IN" b="1" dirty="0"/>
          </a:p>
        </p:txBody>
      </p:sp>
      <p:sp>
        <p:nvSpPr>
          <p:cNvPr id="3" name="Content Placeholder 2">
            <a:extLst>
              <a:ext uri="{FF2B5EF4-FFF2-40B4-BE49-F238E27FC236}">
                <a16:creationId xmlns:a16="http://schemas.microsoft.com/office/drawing/2014/main" id="{97CCAFBB-4506-EC74-9D19-86FD00D3F8EC}"/>
              </a:ext>
            </a:extLst>
          </p:cNvPr>
          <p:cNvSpPr>
            <a:spLocks noGrp="1"/>
          </p:cNvSpPr>
          <p:nvPr>
            <p:ph idx="1"/>
          </p:nvPr>
        </p:nvSpPr>
        <p:spPr/>
        <p:txBody>
          <a:bodyPr>
            <a:normAutofit fontScale="92500"/>
          </a:bodyPr>
          <a:lstStyle/>
          <a:p>
            <a:r>
              <a:rPr lang="hi-IN" dirty="0"/>
              <a:t>मनोवैज्ञानिक दृष्टिकोणों में से एक महत्वपूर्ण दृष्टिकोण "</a:t>
            </a:r>
            <a:r>
              <a:rPr lang="hi-IN" b="1" dirty="0"/>
              <a:t> मनोगत्यात्मक</a:t>
            </a:r>
            <a:r>
              <a:rPr lang="en-IN" b="1" dirty="0"/>
              <a:t> </a:t>
            </a:r>
            <a:r>
              <a:rPr lang="hi-IN" b="1" dirty="0"/>
              <a:t>परिप्रेक्ष्य </a:t>
            </a:r>
            <a:r>
              <a:rPr lang="hi-IN" dirty="0"/>
              <a:t>" (</a:t>
            </a:r>
            <a:r>
              <a:rPr lang="en-IN" dirty="0"/>
              <a:t>Psychodynamic Perspective) </a:t>
            </a:r>
            <a:r>
              <a:rPr lang="hi-IN" dirty="0"/>
              <a:t>है, जिसे हिंदी में "</a:t>
            </a:r>
            <a:r>
              <a:rPr lang="hi-IN" b="1" dirty="0"/>
              <a:t> मनोगत्यात्मक</a:t>
            </a:r>
            <a:r>
              <a:rPr lang="en-IN" b="1" dirty="0"/>
              <a:t> </a:t>
            </a:r>
            <a:r>
              <a:rPr lang="hi-IN" b="1" dirty="0"/>
              <a:t>परिप्रेक्ष्य </a:t>
            </a:r>
            <a:r>
              <a:rPr lang="hi-IN" dirty="0"/>
              <a:t>" कहा जाता है। यह दृष्टिकोण विशेष रूप से सिग्मंड फ्रायड (</a:t>
            </a:r>
            <a:r>
              <a:rPr lang="en-IN" dirty="0"/>
              <a:t>Sigmund Freud) </a:t>
            </a:r>
            <a:r>
              <a:rPr lang="hi-IN" dirty="0"/>
              <a:t>द्वारा विकसित किया गया था, लेकिन इसके बाद भी कई अन्य मनोवैज्ञानिकों ने इस परिप्रेक्ष्य को और विकसित किया।</a:t>
            </a:r>
          </a:p>
          <a:p>
            <a:r>
              <a:rPr lang="hi-IN" b="1" dirty="0"/>
              <a:t>मनोगत्यात्मक</a:t>
            </a:r>
            <a:r>
              <a:rPr lang="en-IN" b="1" dirty="0"/>
              <a:t> </a:t>
            </a:r>
            <a:r>
              <a:rPr lang="hi-IN" b="1" dirty="0"/>
              <a:t>परिप्रेक्ष्य का परिचय</a:t>
            </a:r>
          </a:p>
          <a:p>
            <a:r>
              <a:rPr lang="hi-IN" dirty="0"/>
              <a:t>मनोदशात्मक परिप्रेक्ष्य का मुख्य आधार यह है कि हमारा व्यवहार और मानसिक प्रक्रियाएं अवचेतन मन (</a:t>
            </a:r>
            <a:r>
              <a:rPr lang="en-IN" dirty="0"/>
              <a:t>Unconscious Mind) </a:t>
            </a:r>
            <a:r>
              <a:rPr lang="hi-IN" dirty="0"/>
              <a:t>के द्वारा प्रभावित होती हैं। इस दृष्टिकोण के अनुसार, कई मानसिक संघर्ष और भावनाएं जो हमारे अवचेतन मन में दबी रहती हैं, वे हमारे व्यवहार, भावनाओं और व्यक्तित्व को प्रभावित करती हैं।</a:t>
            </a:r>
          </a:p>
          <a:p>
            <a:endParaRPr lang="en-IN" dirty="0"/>
          </a:p>
        </p:txBody>
      </p:sp>
    </p:spTree>
    <p:extLst>
      <p:ext uri="{BB962C8B-B14F-4D97-AF65-F5344CB8AC3E}">
        <p14:creationId xmlns:p14="http://schemas.microsoft.com/office/powerpoint/2010/main" val="332692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DF06-34B7-50F9-A705-7F29B1ED9087}"/>
              </a:ext>
            </a:extLst>
          </p:cNvPr>
          <p:cNvSpPr>
            <a:spLocks noGrp="1"/>
          </p:cNvSpPr>
          <p:nvPr>
            <p:ph type="title"/>
          </p:nvPr>
        </p:nvSpPr>
        <p:spPr/>
        <p:txBody>
          <a:bodyPr/>
          <a:lstStyle/>
          <a:p>
            <a:r>
              <a:rPr lang="hi-IN" b="1" dirty="0"/>
              <a:t>मनोगत्यात्मक</a:t>
            </a:r>
            <a:r>
              <a:rPr lang="en-IN" b="1" dirty="0"/>
              <a:t> </a:t>
            </a:r>
            <a:r>
              <a:rPr lang="hi-IN" b="1" dirty="0"/>
              <a:t>परिप्रेक्ष्य</a:t>
            </a:r>
            <a:endParaRPr lang="en-IN" dirty="0"/>
          </a:p>
        </p:txBody>
      </p:sp>
      <p:sp>
        <p:nvSpPr>
          <p:cNvPr id="3" name="Content Placeholder 2">
            <a:extLst>
              <a:ext uri="{FF2B5EF4-FFF2-40B4-BE49-F238E27FC236}">
                <a16:creationId xmlns:a16="http://schemas.microsoft.com/office/drawing/2014/main" id="{E1542A38-DE60-43D6-1296-BC7F946C256E}"/>
              </a:ext>
            </a:extLst>
          </p:cNvPr>
          <p:cNvSpPr>
            <a:spLocks noGrp="1"/>
          </p:cNvSpPr>
          <p:nvPr>
            <p:ph idx="1"/>
          </p:nvPr>
        </p:nvSpPr>
        <p:spPr/>
        <p:txBody>
          <a:bodyPr>
            <a:normAutofit fontScale="77500" lnSpcReduction="20000"/>
          </a:bodyPr>
          <a:lstStyle/>
          <a:p>
            <a:r>
              <a:rPr lang="hi-IN" b="1" dirty="0"/>
              <a:t>मुख्य तत्व</a:t>
            </a:r>
          </a:p>
          <a:p>
            <a:pPr>
              <a:buFont typeface="+mj-lt"/>
              <a:buAutoNum type="arabicPeriod"/>
            </a:pPr>
            <a:r>
              <a:rPr lang="hi-IN" b="1" dirty="0"/>
              <a:t>अवचेतन मन (</a:t>
            </a:r>
            <a:r>
              <a:rPr lang="en-IN" b="1" dirty="0"/>
              <a:t>Unconscious Mind):</a:t>
            </a:r>
            <a:r>
              <a:rPr lang="en-IN" dirty="0"/>
              <a:t> </a:t>
            </a:r>
            <a:r>
              <a:rPr lang="hi-IN" dirty="0"/>
              <a:t>फ्रायड का मानना था कि हमारे मानसिक जीवन का एक बड़ा हिस्सा अवचेतन में छिपा होता है। इसमें हमारी दबी हुई इच्छाएं, भय, और अतीत की यादें शामिल होती हैं, जो हमारे जागरूक मन से बाहर होती हैं, लेकिन फिर भी हमारे व्यवहार को प्रभावित करती हैं।</a:t>
            </a:r>
          </a:p>
          <a:p>
            <a:pPr>
              <a:buFont typeface="+mj-lt"/>
              <a:buAutoNum type="arabicPeriod"/>
            </a:pPr>
            <a:r>
              <a:rPr lang="hi-IN" b="1" dirty="0"/>
              <a:t>इड, ईगो, और सुपरेगो (</a:t>
            </a:r>
            <a:r>
              <a:rPr lang="en-IN" b="1" dirty="0"/>
              <a:t>Id, Ego, and Superego):</a:t>
            </a:r>
            <a:r>
              <a:rPr lang="en-IN" dirty="0"/>
              <a:t> </a:t>
            </a:r>
            <a:r>
              <a:rPr lang="hi-IN" dirty="0"/>
              <a:t>फ्रायड ने मानसिक संरचना को तीन भागों में विभाजित किया:</a:t>
            </a:r>
          </a:p>
          <a:p>
            <a:pPr marL="742950" lvl="1" indent="-285750">
              <a:buFont typeface="+mj-lt"/>
              <a:buAutoNum type="arabicPeriod"/>
            </a:pPr>
            <a:r>
              <a:rPr lang="hi-IN" b="1" dirty="0"/>
              <a:t>इड (</a:t>
            </a:r>
            <a:r>
              <a:rPr lang="en-IN" b="1" dirty="0"/>
              <a:t>Id):</a:t>
            </a:r>
            <a:r>
              <a:rPr lang="en-IN" dirty="0"/>
              <a:t> </a:t>
            </a:r>
            <a:r>
              <a:rPr lang="hi-IN" dirty="0"/>
              <a:t>यह मन का सबसे मूल और अवचेतन भाग है, जो हमारी तात्कालिक इच्छाओं और आवश्यकताओं को पूरा करने के लिए काम करता है। यह आनंद के सिद्धांत (</a:t>
            </a:r>
            <a:r>
              <a:rPr lang="en-IN" dirty="0"/>
              <a:t>Pleasure Principle) </a:t>
            </a:r>
            <a:r>
              <a:rPr lang="hi-IN" dirty="0"/>
              <a:t>पर आधारित होता है।</a:t>
            </a:r>
          </a:p>
          <a:p>
            <a:pPr marL="742950" lvl="1" indent="-285750">
              <a:buFont typeface="+mj-lt"/>
              <a:buAutoNum type="arabicPeriod"/>
            </a:pPr>
            <a:r>
              <a:rPr lang="hi-IN" b="1" dirty="0"/>
              <a:t>ईगो (</a:t>
            </a:r>
            <a:r>
              <a:rPr lang="en-IN" b="1" dirty="0"/>
              <a:t>Ego):</a:t>
            </a:r>
            <a:r>
              <a:rPr lang="en-IN" dirty="0"/>
              <a:t> </a:t>
            </a:r>
            <a:r>
              <a:rPr lang="hi-IN" dirty="0"/>
              <a:t>ईगो हमारे मन का वह भाग है जो वास्तविकता को समझता है और इड की इच्छाओं को संतुलित करने का काम करता है। यह वास्तविकता के सिद्धांत (</a:t>
            </a:r>
            <a:r>
              <a:rPr lang="en-IN" dirty="0"/>
              <a:t>Reality Principle) </a:t>
            </a:r>
            <a:r>
              <a:rPr lang="hi-IN" dirty="0"/>
              <a:t>पर कार्य करता है।</a:t>
            </a:r>
          </a:p>
          <a:p>
            <a:pPr marL="742950" lvl="1" indent="-285750">
              <a:buFont typeface="+mj-lt"/>
              <a:buAutoNum type="arabicPeriod"/>
            </a:pPr>
            <a:r>
              <a:rPr lang="hi-IN" b="1" dirty="0"/>
              <a:t>सुपरेगो (</a:t>
            </a:r>
            <a:r>
              <a:rPr lang="en-IN" b="1" dirty="0"/>
              <a:t>Superego):</a:t>
            </a:r>
            <a:r>
              <a:rPr lang="en-IN" dirty="0"/>
              <a:t> </a:t>
            </a:r>
            <a:r>
              <a:rPr lang="hi-IN" dirty="0"/>
              <a:t>यह मन का नैतिक और आदर्शवादी भाग है, जो सामाजिक और नैतिक मानदंडों का प्रतिनिधित्व करता है। यह हमारे व्यवहार को सही और गलत के अनुसार नियंत्रित करता है।</a:t>
            </a:r>
          </a:p>
          <a:p>
            <a:endParaRPr lang="en-IN" dirty="0"/>
          </a:p>
        </p:txBody>
      </p:sp>
    </p:spTree>
    <p:extLst>
      <p:ext uri="{BB962C8B-B14F-4D97-AF65-F5344CB8AC3E}">
        <p14:creationId xmlns:p14="http://schemas.microsoft.com/office/powerpoint/2010/main" val="34321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E396-E3C0-4D9D-AC1D-37F1FCC1D661}"/>
              </a:ext>
            </a:extLst>
          </p:cNvPr>
          <p:cNvSpPr>
            <a:spLocks noGrp="1"/>
          </p:cNvSpPr>
          <p:nvPr>
            <p:ph type="title"/>
          </p:nvPr>
        </p:nvSpPr>
        <p:spPr/>
        <p:txBody>
          <a:bodyPr/>
          <a:lstStyle/>
          <a:p>
            <a:r>
              <a:rPr lang="hi-IN" b="1" dirty="0"/>
              <a:t>मनोगत्यात्मक</a:t>
            </a:r>
            <a:r>
              <a:rPr lang="en-IN" b="1" dirty="0"/>
              <a:t> </a:t>
            </a:r>
            <a:r>
              <a:rPr lang="hi-IN" b="1" dirty="0"/>
              <a:t>परिप्रेक्ष्य</a:t>
            </a:r>
            <a:endParaRPr lang="en-IN" dirty="0"/>
          </a:p>
        </p:txBody>
      </p:sp>
      <p:sp>
        <p:nvSpPr>
          <p:cNvPr id="3" name="Content Placeholder 2">
            <a:extLst>
              <a:ext uri="{FF2B5EF4-FFF2-40B4-BE49-F238E27FC236}">
                <a16:creationId xmlns:a16="http://schemas.microsoft.com/office/drawing/2014/main" id="{8AC91BBC-FF4C-A078-B1C9-E656FDBF753D}"/>
              </a:ext>
            </a:extLst>
          </p:cNvPr>
          <p:cNvSpPr>
            <a:spLocks noGrp="1"/>
          </p:cNvSpPr>
          <p:nvPr>
            <p:ph idx="1"/>
          </p:nvPr>
        </p:nvSpPr>
        <p:spPr/>
        <p:txBody>
          <a:bodyPr/>
          <a:lstStyle/>
          <a:p>
            <a:pPr>
              <a:buFont typeface="+mj-lt"/>
              <a:buAutoNum type="arabicPeriod"/>
            </a:pPr>
            <a:r>
              <a:rPr lang="hi-IN" b="1" dirty="0"/>
              <a:t>रक्षात्मक तंत्र (</a:t>
            </a:r>
            <a:r>
              <a:rPr lang="en-IN" b="1" dirty="0" err="1"/>
              <a:t>Defense</a:t>
            </a:r>
            <a:r>
              <a:rPr lang="en-IN" b="1" dirty="0"/>
              <a:t> Mechanisms):</a:t>
            </a:r>
            <a:r>
              <a:rPr lang="en-IN" dirty="0"/>
              <a:t> </a:t>
            </a:r>
            <a:r>
              <a:rPr lang="hi-IN" dirty="0"/>
              <a:t>जब ईगो इड और सुपरेगो के बीच संघर्ष का सामना करता है, तो यह तनाव को कम करने के लिए विभिन्न रक्षात्मक तंत्रों का उपयोग करता है। जैसे कि दमन (</a:t>
            </a:r>
            <a:r>
              <a:rPr lang="en-IN" dirty="0"/>
              <a:t>Repression), </a:t>
            </a:r>
            <a:r>
              <a:rPr lang="hi-IN" dirty="0"/>
              <a:t>प्रतिगमन (</a:t>
            </a:r>
            <a:r>
              <a:rPr lang="en-IN" dirty="0"/>
              <a:t>Regression), </a:t>
            </a:r>
            <a:r>
              <a:rPr lang="hi-IN" dirty="0"/>
              <a:t>अभिप्रेरण (</a:t>
            </a:r>
            <a:r>
              <a:rPr lang="en-IN" dirty="0"/>
              <a:t>Projection) </a:t>
            </a:r>
            <a:r>
              <a:rPr lang="hi-IN" dirty="0"/>
              <a:t>आदि।</a:t>
            </a:r>
          </a:p>
          <a:p>
            <a:pPr>
              <a:buFont typeface="+mj-lt"/>
              <a:buAutoNum type="arabicPeriod"/>
            </a:pPr>
            <a:r>
              <a:rPr lang="hi-IN" b="1" dirty="0"/>
              <a:t>मनोविश्लेषण (</a:t>
            </a:r>
            <a:r>
              <a:rPr lang="en-IN" b="1" dirty="0"/>
              <a:t>Psychoanalysis):</a:t>
            </a:r>
            <a:r>
              <a:rPr lang="en-IN" dirty="0"/>
              <a:t> </a:t>
            </a:r>
            <a:r>
              <a:rPr lang="hi-IN" dirty="0"/>
              <a:t>फ्रायड ने मनोदशात्मक परिप्रेक्ष्य को समझने के लिए मनोविश्लेषण की प्रक्रिया विकसित की। इसमें व्यक्ति की अवचेतन मानसिक प्रक्रियाओं का विश्लेषण किया जाता है, ताकि उसकी मानसिक समस्याओं और व्यवहार के पीछे के कारणों को समझा जा सके।</a:t>
            </a:r>
          </a:p>
          <a:p>
            <a:endParaRPr lang="en-IN" dirty="0"/>
          </a:p>
        </p:txBody>
      </p:sp>
    </p:spTree>
    <p:extLst>
      <p:ext uri="{BB962C8B-B14F-4D97-AF65-F5344CB8AC3E}">
        <p14:creationId xmlns:p14="http://schemas.microsoft.com/office/powerpoint/2010/main" val="186779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8DD8-EEC6-CB4D-97D1-E226BBD3BE68}"/>
              </a:ext>
            </a:extLst>
          </p:cNvPr>
          <p:cNvSpPr>
            <a:spLocks noGrp="1"/>
          </p:cNvSpPr>
          <p:nvPr>
            <p:ph type="title"/>
          </p:nvPr>
        </p:nvSpPr>
        <p:spPr/>
        <p:txBody>
          <a:bodyPr/>
          <a:lstStyle/>
          <a:p>
            <a:r>
              <a:rPr lang="hi-IN" b="1" dirty="0"/>
              <a:t>मनोगत्यात्मक</a:t>
            </a:r>
            <a:r>
              <a:rPr lang="en-IN" b="1" dirty="0"/>
              <a:t> </a:t>
            </a:r>
            <a:r>
              <a:rPr lang="hi-IN" b="1" dirty="0"/>
              <a:t>परिप्रेक्ष्य</a:t>
            </a:r>
            <a:r>
              <a:rPr lang="en-IN" b="1" dirty="0"/>
              <a:t> </a:t>
            </a:r>
            <a:r>
              <a:rPr lang="hi-IN" b="1" dirty="0"/>
              <a:t>का प्रभाव</a:t>
            </a:r>
            <a:br>
              <a:rPr lang="hi-IN" b="1" dirty="0"/>
            </a:br>
            <a:endParaRPr lang="en-IN" dirty="0"/>
          </a:p>
        </p:txBody>
      </p:sp>
      <p:sp>
        <p:nvSpPr>
          <p:cNvPr id="3" name="Content Placeholder 2">
            <a:extLst>
              <a:ext uri="{FF2B5EF4-FFF2-40B4-BE49-F238E27FC236}">
                <a16:creationId xmlns:a16="http://schemas.microsoft.com/office/drawing/2014/main" id="{E2EEE619-0148-2234-BB76-67CEBAF71338}"/>
              </a:ext>
            </a:extLst>
          </p:cNvPr>
          <p:cNvSpPr>
            <a:spLocks noGrp="1"/>
          </p:cNvSpPr>
          <p:nvPr>
            <p:ph idx="1"/>
          </p:nvPr>
        </p:nvSpPr>
        <p:spPr/>
        <p:txBody>
          <a:bodyPr/>
          <a:lstStyle/>
          <a:p>
            <a:r>
              <a:rPr lang="hi-IN" dirty="0"/>
              <a:t>मनोदशात्मक परिप्रेक्ष्य का प्रभाव बहुत व्यापक है। यह दृष्टिकोण मानसिक रोगों के उपचार में, व्यक्तित्व के अध्ययन में, और मनोवैज्ञानिक थेरपी (जैसे कि मनोविश्लेषणात्मक थेरपी) के विकास में महत्वपूर्ण रहा है। यह दृष्टिकोण हमें यह समझने में मदद करता है कि कैसे हमारे बचपन के अनुभव, अवचेतन इच्छाएं और आंतरिक मानसिक संघर्ष हमारे वर्तमान व्यवहार और मानसिक स्वास्थ्य को प्रभावित कर सकते हैं।</a:t>
            </a:r>
          </a:p>
          <a:p>
            <a:endParaRPr lang="en-IN" dirty="0"/>
          </a:p>
        </p:txBody>
      </p:sp>
    </p:spTree>
    <p:extLst>
      <p:ext uri="{BB962C8B-B14F-4D97-AF65-F5344CB8AC3E}">
        <p14:creationId xmlns:p14="http://schemas.microsoft.com/office/powerpoint/2010/main" val="83219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CD06-8D78-A61E-004D-C713B205A5B3}"/>
              </a:ext>
            </a:extLst>
          </p:cNvPr>
          <p:cNvSpPr>
            <a:spLocks noGrp="1"/>
          </p:cNvSpPr>
          <p:nvPr>
            <p:ph type="title"/>
          </p:nvPr>
        </p:nvSpPr>
        <p:spPr/>
        <p:txBody>
          <a:bodyPr/>
          <a:lstStyle/>
          <a:p>
            <a:r>
              <a:rPr lang="hi-IN" b="1" dirty="0"/>
              <a:t>आलोचना और विकास</a:t>
            </a:r>
            <a:endParaRPr lang="en-IN" dirty="0"/>
          </a:p>
        </p:txBody>
      </p:sp>
      <p:sp>
        <p:nvSpPr>
          <p:cNvPr id="3" name="Content Placeholder 2">
            <a:extLst>
              <a:ext uri="{FF2B5EF4-FFF2-40B4-BE49-F238E27FC236}">
                <a16:creationId xmlns:a16="http://schemas.microsoft.com/office/drawing/2014/main" id="{263B6E67-12BE-C31F-5641-CD702675664E}"/>
              </a:ext>
            </a:extLst>
          </p:cNvPr>
          <p:cNvSpPr>
            <a:spLocks noGrp="1"/>
          </p:cNvSpPr>
          <p:nvPr>
            <p:ph idx="1"/>
          </p:nvPr>
        </p:nvSpPr>
        <p:spPr/>
        <p:txBody>
          <a:bodyPr>
            <a:normAutofit fontScale="92500"/>
          </a:bodyPr>
          <a:lstStyle/>
          <a:p>
            <a:endParaRPr lang="hi-IN" b="1" dirty="0"/>
          </a:p>
          <a:p>
            <a:r>
              <a:rPr lang="hi-IN" dirty="0"/>
              <a:t>हालांकि </a:t>
            </a:r>
            <a:r>
              <a:rPr lang="hi-IN" b="1" dirty="0"/>
              <a:t>मनोगत्यात्मक</a:t>
            </a:r>
            <a:r>
              <a:rPr lang="en-IN" b="1" dirty="0"/>
              <a:t> </a:t>
            </a:r>
            <a:r>
              <a:rPr lang="hi-IN" b="1" dirty="0"/>
              <a:t>परिप्रेक्ष्य</a:t>
            </a:r>
            <a:r>
              <a:rPr lang="en-IN" b="1" dirty="0"/>
              <a:t> </a:t>
            </a:r>
            <a:r>
              <a:rPr lang="hi-IN" dirty="0"/>
              <a:t>को महत्वपूर्ण समझा जाता है, लेकिन इसे कई आलोचनाओं का भी सामना करना पड़ा है। फ्रायड के कुछ सिद्धांतों को वैज्ञानिक रूप से प्रमाणित करना कठिन है, और इसलिए उन्हें विवादास्पद माना गया है। इसके बावजूद, इस परिप्रेक्ष्य ने आधुनिक मनोविज्ञान को एक गहरी समझ प्रदान की है और अन्य मनोवैज्ञानिक दृष्टिकोणों, जैसे कि मानवतावादी (</a:t>
            </a:r>
            <a:r>
              <a:rPr lang="en-IN" dirty="0"/>
              <a:t>Humanistic) </a:t>
            </a:r>
            <a:r>
              <a:rPr lang="hi-IN" dirty="0"/>
              <a:t>और संज्ञानात्मक (</a:t>
            </a:r>
            <a:r>
              <a:rPr lang="en-IN" dirty="0"/>
              <a:t>Cognitive) </a:t>
            </a:r>
            <a:r>
              <a:rPr lang="hi-IN" dirty="0"/>
              <a:t>दृष्टिकोणों, के विकास में योगदान दिया है।</a:t>
            </a:r>
          </a:p>
          <a:p>
            <a:r>
              <a:rPr lang="hi-IN" b="1" dirty="0"/>
              <a:t>मनोगत्यात्मक</a:t>
            </a:r>
            <a:r>
              <a:rPr lang="en-IN" b="1" dirty="0"/>
              <a:t> </a:t>
            </a:r>
            <a:r>
              <a:rPr lang="hi-IN" b="1" dirty="0"/>
              <a:t>परिप्रेक्ष्य</a:t>
            </a:r>
            <a:r>
              <a:rPr lang="en-IN" b="1" dirty="0"/>
              <a:t> </a:t>
            </a:r>
            <a:r>
              <a:rPr lang="hi-IN" dirty="0"/>
              <a:t>हमें यह सिखाता है कि हमारे मानसिक जीवन के कई पहलू, जो हमें सीधे दिखाई नहीं देते, वे हमारे व्यवहार और मानसिक स्वास्थ्य पर गहरा प्रभाव डाल सकते हैं।</a:t>
            </a:r>
          </a:p>
          <a:p>
            <a:endParaRPr lang="en-IN" dirty="0"/>
          </a:p>
        </p:txBody>
      </p:sp>
    </p:spTree>
    <p:extLst>
      <p:ext uri="{BB962C8B-B14F-4D97-AF65-F5344CB8AC3E}">
        <p14:creationId xmlns:p14="http://schemas.microsoft.com/office/powerpoint/2010/main" val="329011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You Royalty-Free Images, Stock Photos &amp; Pictures ...">
            <a:extLst>
              <a:ext uri="{FF2B5EF4-FFF2-40B4-BE49-F238E27FC236}">
                <a16:creationId xmlns:a16="http://schemas.microsoft.com/office/drawing/2014/main" id="{7C1B6DBA-23CB-9438-8278-63F2E0667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619250"/>
            <a:ext cx="6629399"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74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1441</TotalTime>
  <Words>671</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Perspectives of Psychology  </vt:lpstr>
      <vt:lpstr>Perspectives of Psychology (मनोविज्ञान के परिप्रेक्ष्य)</vt:lpstr>
      <vt:lpstr>Psychodynamic Perspective (मनोगत्यात्मक परिप्रेक्ष्य) </vt:lpstr>
      <vt:lpstr>Psychodynamic Perspective (मनोगत्यात्मक परिप्रेक्ष्य) </vt:lpstr>
      <vt:lpstr>मनोगत्यात्मक परिप्रेक्ष्य</vt:lpstr>
      <vt:lpstr>मनोगत्यात्मक परिप्रेक्ष्य</vt:lpstr>
      <vt:lpstr>मनोगत्यात्मक परिप्रेक्ष्य का प्रभाव </vt:lpstr>
      <vt:lpstr>आलोचना और विकास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of Psychology  </dc:title>
  <dc:creator>Rekha Srivastava</dc:creator>
  <cp:lastModifiedBy>Rekha Srivastava</cp:lastModifiedBy>
  <cp:revision>1</cp:revision>
  <dcterms:created xsi:type="dcterms:W3CDTF">2024-08-22T06:41:22Z</dcterms:created>
  <dcterms:modified xsi:type="dcterms:W3CDTF">2024-08-23T06:43:03Z</dcterms:modified>
</cp:coreProperties>
</file>