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4" r:id="rId9"/>
    <p:sldId id="25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kha Srivastava" userId="ffba176e7e89bb3e" providerId="LiveId" clId="{AB9BF09B-47C8-443A-ADC8-254B4B0FFC08}"/>
    <pc:docChg chg="custSel addSld delSld modSld">
      <pc:chgData name="Rekha Srivastava" userId="ffba176e7e89bb3e" providerId="LiveId" clId="{AB9BF09B-47C8-443A-ADC8-254B4B0FFC08}" dt="2024-08-20T07:35:08.859" v="164" actId="14100"/>
      <pc:docMkLst>
        <pc:docMk/>
      </pc:docMkLst>
      <pc:sldChg chg="modSp new mod">
        <pc:chgData name="Rekha Srivastava" userId="ffba176e7e89bb3e" providerId="LiveId" clId="{AB9BF09B-47C8-443A-ADC8-254B4B0FFC08}" dt="2024-08-20T07:18:27.636" v="87" actId="122"/>
        <pc:sldMkLst>
          <pc:docMk/>
          <pc:sldMk cId="1569584075" sldId="256"/>
        </pc:sldMkLst>
        <pc:spChg chg="mod">
          <ac:chgData name="Rekha Srivastava" userId="ffba176e7e89bb3e" providerId="LiveId" clId="{AB9BF09B-47C8-443A-ADC8-254B4B0FFC08}" dt="2024-08-20T07:18:27.636" v="87" actId="122"/>
          <ac:spMkLst>
            <pc:docMk/>
            <pc:sldMk cId="1569584075" sldId="256"/>
            <ac:spMk id="2" creationId="{1FE8B824-8A73-83FF-3F57-A22D5AC93C44}"/>
          </ac:spMkLst>
        </pc:spChg>
        <pc:spChg chg="mod">
          <ac:chgData name="Rekha Srivastava" userId="ffba176e7e89bb3e" providerId="LiveId" clId="{AB9BF09B-47C8-443A-ADC8-254B4B0FFC08}" dt="2024-08-20T07:18:20.795" v="85"/>
          <ac:spMkLst>
            <pc:docMk/>
            <pc:sldMk cId="1569584075" sldId="256"/>
            <ac:spMk id="3" creationId="{C2474FCE-1EB1-E208-E079-6F7FB88B25A2}"/>
          </ac:spMkLst>
        </pc:spChg>
      </pc:sldChg>
      <pc:sldChg chg="modSp new mod">
        <pc:chgData name="Rekha Srivastava" userId="ffba176e7e89bb3e" providerId="LiveId" clId="{AB9BF09B-47C8-443A-ADC8-254B4B0FFC08}" dt="2024-08-20T07:28:38.846" v="95" actId="122"/>
        <pc:sldMkLst>
          <pc:docMk/>
          <pc:sldMk cId="744151103" sldId="257"/>
        </pc:sldMkLst>
        <pc:spChg chg="mod">
          <ac:chgData name="Rekha Srivastava" userId="ffba176e7e89bb3e" providerId="LiveId" clId="{AB9BF09B-47C8-443A-ADC8-254B4B0FFC08}" dt="2024-08-20T07:28:38.846" v="95" actId="122"/>
          <ac:spMkLst>
            <pc:docMk/>
            <pc:sldMk cId="744151103" sldId="257"/>
            <ac:spMk id="2" creationId="{7288CAF7-0C72-C080-EF3C-BD8EEF146005}"/>
          </ac:spMkLst>
        </pc:spChg>
        <pc:spChg chg="mod">
          <ac:chgData name="Rekha Srivastava" userId="ffba176e7e89bb3e" providerId="LiveId" clId="{AB9BF09B-47C8-443A-ADC8-254B4B0FFC08}" dt="2024-08-20T07:28:13.435" v="93" actId="113"/>
          <ac:spMkLst>
            <pc:docMk/>
            <pc:sldMk cId="744151103" sldId="257"/>
            <ac:spMk id="3" creationId="{39E8EC4B-0FD4-E83A-250B-92211907579C}"/>
          </ac:spMkLst>
        </pc:spChg>
      </pc:sldChg>
      <pc:sldChg chg="addSp modSp new mod">
        <pc:chgData name="Rekha Srivastava" userId="ffba176e7e89bb3e" providerId="LiveId" clId="{AB9BF09B-47C8-443A-ADC8-254B4B0FFC08}" dt="2024-08-20T07:30:42.101" v="121" actId="255"/>
        <pc:sldMkLst>
          <pc:docMk/>
          <pc:sldMk cId="4244343940" sldId="258"/>
        </pc:sldMkLst>
        <pc:spChg chg="add mod">
          <ac:chgData name="Rekha Srivastava" userId="ffba176e7e89bb3e" providerId="LiveId" clId="{AB9BF09B-47C8-443A-ADC8-254B4B0FFC08}" dt="2024-08-20T07:30:42.101" v="121" actId="255"/>
          <ac:spMkLst>
            <pc:docMk/>
            <pc:sldMk cId="4244343940" sldId="258"/>
            <ac:spMk id="3" creationId="{2B6E0C21-3CBD-C598-6E8D-584FDEB43C9B}"/>
          </ac:spMkLst>
        </pc:spChg>
      </pc:sldChg>
      <pc:sldChg chg="new del">
        <pc:chgData name="Rekha Srivastava" userId="ffba176e7e89bb3e" providerId="LiveId" clId="{AB9BF09B-47C8-443A-ADC8-254B4B0FFC08}" dt="2024-08-20T07:30:55.082" v="123" actId="2696"/>
        <pc:sldMkLst>
          <pc:docMk/>
          <pc:sldMk cId="545841113" sldId="259"/>
        </pc:sldMkLst>
      </pc:sldChg>
      <pc:sldChg chg="addSp modSp new mod">
        <pc:chgData name="Rekha Srivastava" userId="ffba176e7e89bb3e" providerId="LiveId" clId="{AB9BF09B-47C8-443A-ADC8-254B4B0FFC08}" dt="2024-08-20T07:35:08.859" v="164" actId="14100"/>
        <pc:sldMkLst>
          <pc:docMk/>
          <pc:sldMk cId="2864239495" sldId="259"/>
        </pc:sldMkLst>
        <pc:picChg chg="add mod">
          <ac:chgData name="Rekha Srivastava" userId="ffba176e7e89bb3e" providerId="LiveId" clId="{AB9BF09B-47C8-443A-ADC8-254B4B0FFC08}" dt="2024-08-20T07:35:08.859" v="164" actId="14100"/>
          <ac:picMkLst>
            <pc:docMk/>
            <pc:sldMk cId="2864239495" sldId="259"/>
            <ac:picMk id="2" creationId="{FA6FA7A3-A5FD-76AF-F524-060AB3FE9301}"/>
          </ac:picMkLst>
        </pc:picChg>
      </pc:sldChg>
      <pc:sldChg chg="modSp new mod">
        <pc:chgData name="Rekha Srivastava" userId="ffba176e7e89bb3e" providerId="LiveId" clId="{AB9BF09B-47C8-443A-ADC8-254B4B0FFC08}" dt="2024-08-20T07:31:51.949" v="132" actId="27636"/>
        <pc:sldMkLst>
          <pc:docMk/>
          <pc:sldMk cId="3701448866" sldId="260"/>
        </pc:sldMkLst>
        <pc:spChg chg="mod">
          <ac:chgData name="Rekha Srivastava" userId="ffba176e7e89bb3e" providerId="LiveId" clId="{AB9BF09B-47C8-443A-ADC8-254B4B0FFC08}" dt="2024-08-20T07:31:51.949" v="132" actId="27636"/>
          <ac:spMkLst>
            <pc:docMk/>
            <pc:sldMk cId="3701448866" sldId="260"/>
            <ac:spMk id="3" creationId="{F7B08974-29DD-03E4-C63E-B52F6B6BCF41}"/>
          </ac:spMkLst>
        </pc:spChg>
      </pc:sldChg>
      <pc:sldChg chg="modSp new mod">
        <pc:chgData name="Rekha Srivastava" userId="ffba176e7e89bb3e" providerId="LiveId" clId="{AB9BF09B-47C8-443A-ADC8-254B4B0FFC08}" dt="2024-08-20T07:32:47.159" v="138" actId="27636"/>
        <pc:sldMkLst>
          <pc:docMk/>
          <pc:sldMk cId="2075277063" sldId="261"/>
        </pc:sldMkLst>
        <pc:spChg chg="mod">
          <ac:chgData name="Rekha Srivastava" userId="ffba176e7e89bb3e" providerId="LiveId" clId="{AB9BF09B-47C8-443A-ADC8-254B4B0FFC08}" dt="2024-08-20T07:32:47.159" v="138" actId="27636"/>
          <ac:spMkLst>
            <pc:docMk/>
            <pc:sldMk cId="2075277063" sldId="261"/>
            <ac:spMk id="3" creationId="{8E7D17A9-1830-3118-D557-A6D8711431DA}"/>
          </ac:spMkLst>
        </pc:spChg>
      </pc:sldChg>
      <pc:sldChg chg="modSp new mod">
        <pc:chgData name="Rekha Srivastava" userId="ffba176e7e89bb3e" providerId="LiveId" clId="{AB9BF09B-47C8-443A-ADC8-254B4B0FFC08}" dt="2024-08-20T07:33:39.562" v="148" actId="27636"/>
        <pc:sldMkLst>
          <pc:docMk/>
          <pc:sldMk cId="2009169823" sldId="262"/>
        </pc:sldMkLst>
        <pc:spChg chg="mod">
          <ac:chgData name="Rekha Srivastava" userId="ffba176e7e89bb3e" providerId="LiveId" clId="{AB9BF09B-47C8-443A-ADC8-254B4B0FFC08}" dt="2024-08-20T07:33:39.562" v="148" actId="27636"/>
          <ac:spMkLst>
            <pc:docMk/>
            <pc:sldMk cId="2009169823" sldId="262"/>
            <ac:spMk id="3" creationId="{77717917-1583-622E-9D76-8A67D3221C2B}"/>
          </ac:spMkLst>
        </pc:spChg>
      </pc:sldChg>
      <pc:sldChg chg="modSp new mod">
        <pc:chgData name="Rekha Srivastava" userId="ffba176e7e89bb3e" providerId="LiveId" clId="{AB9BF09B-47C8-443A-ADC8-254B4B0FFC08}" dt="2024-08-20T07:33:59.573" v="155" actId="313"/>
        <pc:sldMkLst>
          <pc:docMk/>
          <pc:sldMk cId="1244618736" sldId="263"/>
        </pc:sldMkLst>
        <pc:spChg chg="mod">
          <ac:chgData name="Rekha Srivastava" userId="ffba176e7e89bb3e" providerId="LiveId" clId="{AB9BF09B-47C8-443A-ADC8-254B4B0FFC08}" dt="2024-08-20T07:33:59.573" v="155" actId="313"/>
          <ac:spMkLst>
            <pc:docMk/>
            <pc:sldMk cId="1244618736" sldId="263"/>
            <ac:spMk id="3" creationId="{A1CD70E8-CB35-F6AE-3856-9BD8B23E9A1C}"/>
          </ac:spMkLst>
        </pc:spChg>
      </pc:sldChg>
      <pc:sldChg chg="modSp new mod">
        <pc:chgData name="Rekha Srivastava" userId="ffba176e7e89bb3e" providerId="LiveId" clId="{AB9BF09B-47C8-443A-ADC8-254B4B0FFC08}" dt="2024-08-20T07:34:41.431" v="160" actId="113"/>
        <pc:sldMkLst>
          <pc:docMk/>
          <pc:sldMk cId="3881161123" sldId="264"/>
        </pc:sldMkLst>
        <pc:spChg chg="mod">
          <ac:chgData name="Rekha Srivastava" userId="ffba176e7e89bb3e" providerId="LiveId" clId="{AB9BF09B-47C8-443A-ADC8-254B4B0FFC08}" dt="2024-08-20T07:34:41.431" v="160" actId="113"/>
          <ac:spMkLst>
            <pc:docMk/>
            <pc:sldMk cId="3881161123" sldId="264"/>
            <ac:spMk id="2" creationId="{F0A90FA7-CB93-0C49-E1FC-97F1E92C4408}"/>
          </ac:spMkLst>
        </pc:spChg>
        <pc:spChg chg="mod">
          <ac:chgData name="Rekha Srivastava" userId="ffba176e7e89bb3e" providerId="LiveId" clId="{AB9BF09B-47C8-443A-ADC8-254B4B0FFC08}" dt="2024-08-20T07:34:30.463" v="157"/>
          <ac:spMkLst>
            <pc:docMk/>
            <pc:sldMk cId="3881161123" sldId="264"/>
            <ac:spMk id="3" creationId="{0FDE5BC1-B92D-EA1F-1DB8-9239AE214D7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D0F092-3972-4751-82DE-3C569085BA77}" type="datetimeFigureOut">
              <a:rPr lang="en-IN" smtClean="0"/>
              <a:t>22-08-2024</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67D9CF3D-ED2B-4373-8C3E-EE76FF204F2B}"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39940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D0F092-3972-4751-82DE-3C569085BA77}" type="datetimeFigureOut">
              <a:rPr lang="en-IN" smtClean="0"/>
              <a:t>22-08-2024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7D9CF3D-ED2B-4373-8C3E-EE76FF204F2B}"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0006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D0F092-3972-4751-82DE-3C569085BA77}" type="datetimeFigureOut">
              <a:rPr lang="en-IN" smtClean="0"/>
              <a:t>22-08-2024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7D9CF3D-ED2B-4373-8C3E-EE76FF204F2B}"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49615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D0F092-3972-4751-82DE-3C569085BA77}" type="datetimeFigureOut">
              <a:rPr lang="en-IN" smtClean="0"/>
              <a:t>22-08-2024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7D9CF3D-ED2B-4373-8C3E-EE76FF204F2B}"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15152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D0F092-3972-4751-82DE-3C569085BA77}" type="datetimeFigureOut">
              <a:rPr lang="en-IN" smtClean="0"/>
              <a:t>22-08-2024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7D9CF3D-ED2B-4373-8C3E-EE76FF204F2B}"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23592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D0F092-3972-4751-82DE-3C569085BA77}" type="datetimeFigureOut">
              <a:rPr lang="en-IN" smtClean="0"/>
              <a:t>22-08-2024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7D9CF3D-ED2B-4373-8C3E-EE76FF204F2B}"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6067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D0F092-3972-4751-82DE-3C569085BA77}" type="datetimeFigureOut">
              <a:rPr lang="en-IN" smtClean="0"/>
              <a:t>22-08-2024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7D9CF3D-ED2B-4373-8C3E-EE76FF204F2B}"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41804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D0F092-3972-4751-82DE-3C569085BA77}" type="datetimeFigureOut">
              <a:rPr lang="en-IN" smtClean="0"/>
              <a:t>22-08-2024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7D9CF3D-ED2B-4373-8C3E-EE76FF204F2B}"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51051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D0F092-3972-4751-82DE-3C569085BA77}" type="datetimeFigureOut">
              <a:rPr lang="en-IN" smtClean="0"/>
              <a:t>22-08-2024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7D9CF3D-ED2B-4373-8C3E-EE76FF204F2B}" type="slidenum">
              <a:rPr lang="en-IN" smtClean="0"/>
              <a:t>‹#›</a:t>
            </a:fld>
            <a:endParaRPr lang="en-IN"/>
          </a:p>
        </p:txBody>
      </p:sp>
    </p:spTree>
    <p:extLst>
      <p:ext uri="{BB962C8B-B14F-4D97-AF65-F5344CB8AC3E}">
        <p14:creationId xmlns:p14="http://schemas.microsoft.com/office/powerpoint/2010/main" val="3396412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D0F092-3972-4751-82DE-3C569085BA77}" type="datetimeFigureOut">
              <a:rPr lang="en-IN" smtClean="0"/>
              <a:t>22-08-2024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7D9CF3D-ED2B-4373-8C3E-EE76FF204F2B}"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37029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8D0F092-3972-4751-82DE-3C569085BA77}" type="datetimeFigureOut">
              <a:rPr lang="en-IN" smtClean="0"/>
              <a:t>22-08-2024</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67D9CF3D-ED2B-4373-8C3E-EE76FF204F2B}"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4467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8D0F092-3972-4751-82DE-3C569085BA77}" type="datetimeFigureOut">
              <a:rPr lang="en-IN" smtClean="0"/>
              <a:t>22-08-2024</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7D9CF3D-ED2B-4373-8C3E-EE76FF204F2B}"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58908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8B824-8A73-83FF-3F57-A22D5AC93C44}"/>
              </a:ext>
            </a:extLst>
          </p:cNvPr>
          <p:cNvSpPr>
            <a:spLocks noGrp="1"/>
          </p:cNvSpPr>
          <p:nvPr>
            <p:ph type="ctrTitle"/>
          </p:nvPr>
        </p:nvSpPr>
        <p:spPr/>
        <p:txBody>
          <a:bodyPr>
            <a:normAutofit fontScale="90000"/>
          </a:bodyPr>
          <a:lstStyle/>
          <a:p>
            <a:pPr algn="ctr"/>
            <a:r>
              <a:rPr lang="en-IN" dirty="0"/>
              <a:t>Psychology As a Scientific Study of Behaviour</a:t>
            </a:r>
          </a:p>
        </p:txBody>
      </p:sp>
      <p:sp>
        <p:nvSpPr>
          <p:cNvPr id="3" name="Subtitle 2">
            <a:extLst>
              <a:ext uri="{FF2B5EF4-FFF2-40B4-BE49-F238E27FC236}">
                <a16:creationId xmlns:a16="http://schemas.microsoft.com/office/drawing/2014/main" id="{C2474FCE-1EB1-E208-E079-6F7FB88B25A2}"/>
              </a:ext>
            </a:extLst>
          </p:cNvPr>
          <p:cNvSpPr>
            <a:spLocks noGrp="1"/>
          </p:cNvSpPr>
          <p:nvPr>
            <p:ph type="subTitle" idx="1"/>
          </p:nvPr>
        </p:nvSpPr>
        <p:spPr/>
        <p:txBody>
          <a:bodyPr/>
          <a:lstStyle/>
          <a:p>
            <a:r>
              <a:rPr lang="en-IN" dirty="0" err="1"/>
              <a:t>Dr.</a:t>
            </a:r>
            <a:r>
              <a:rPr lang="en-IN" dirty="0"/>
              <a:t> Rekha Srivastava</a:t>
            </a:r>
          </a:p>
          <a:p>
            <a:r>
              <a:rPr lang="en-IN" dirty="0"/>
              <a:t>HOD Psychology</a:t>
            </a:r>
          </a:p>
        </p:txBody>
      </p:sp>
    </p:spTree>
    <p:extLst>
      <p:ext uri="{BB962C8B-B14F-4D97-AF65-F5344CB8AC3E}">
        <p14:creationId xmlns:p14="http://schemas.microsoft.com/office/powerpoint/2010/main" val="1569584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8CAF7-0C72-C080-EF3C-BD8EEF146005}"/>
              </a:ext>
            </a:extLst>
          </p:cNvPr>
          <p:cNvSpPr>
            <a:spLocks noGrp="1"/>
          </p:cNvSpPr>
          <p:nvPr>
            <p:ph type="title"/>
          </p:nvPr>
        </p:nvSpPr>
        <p:spPr/>
        <p:txBody>
          <a:bodyPr/>
          <a:lstStyle/>
          <a:p>
            <a:pPr algn="ctr"/>
            <a:r>
              <a:rPr lang="en-IN" dirty="0"/>
              <a:t>Psychology As a Scientific Study of Behaviour</a:t>
            </a:r>
          </a:p>
        </p:txBody>
      </p:sp>
      <p:sp>
        <p:nvSpPr>
          <p:cNvPr id="3" name="Content Placeholder 2">
            <a:extLst>
              <a:ext uri="{FF2B5EF4-FFF2-40B4-BE49-F238E27FC236}">
                <a16:creationId xmlns:a16="http://schemas.microsoft.com/office/drawing/2014/main" id="{39E8EC4B-0FD4-E83A-250B-92211907579C}"/>
              </a:ext>
            </a:extLst>
          </p:cNvPr>
          <p:cNvSpPr>
            <a:spLocks noGrp="1"/>
          </p:cNvSpPr>
          <p:nvPr>
            <p:ph idx="1"/>
          </p:nvPr>
        </p:nvSpPr>
        <p:spPr/>
        <p:txBody>
          <a:bodyPr>
            <a:normAutofit fontScale="92500" lnSpcReduction="10000"/>
          </a:bodyPr>
          <a:lstStyle/>
          <a:p>
            <a:r>
              <a:rPr lang="hi-IN" dirty="0"/>
              <a:t>मनोविज्ञान (</a:t>
            </a:r>
            <a:r>
              <a:rPr lang="en-IN" dirty="0"/>
              <a:t>Psychology) </a:t>
            </a:r>
            <a:r>
              <a:rPr lang="hi-IN" dirty="0"/>
              <a:t>को व्यवहार (</a:t>
            </a:r>
            <a:r>
              <a:rPr lang="en-IN" dirty="0"/>
              <a:t>Behaviour) </a:t>
            </a:r>
            <a:r>
              <a:rPr lang="hi-IN" dirty="0"/>
              <a:t>और मानसिक प्रक्रियाओं (</a:t>
            </a:r>
            <a:r>
              <a:rPr lang="en-IN" dirty="0"/>
              <a:t>Mental Processes) </a:t>
            </a:r>
            <a:r>
              <a:rPr lang="hi-IN" dirty="0"/>
              <a:t>के वैज्ञानिक अध्ययन के रूप में परिभाषित किया जाता है। यह परिभाषा विभिन्न घटनाओं को समाहित करती है और यह समझने के लिए विभिन्न विधियों और दृष्टिकोणों का उपयोग करती है कि व्यक्ति कैसे सोचते हैं, महसूस करते हैं, और कार्य करते हैं। आइए इस अवधारणा को विस्तार से समझते हैं:</a:t>
            </a:r>
            <a:endParaRPr lang="en-IN" dirty="0"/>
          </a:p>
          <a:p>
            <a:r>
              <a:rPr lang="hi-IN" b="1" dirty="0"/>
              <a:t>1. वैज्ञानिक अध्ययन:वस्तुनिष्ठ दृष्टिकोण (</a:t>
            </a:r>
            <a:r>
              <a:rPr lang="en-IN" b="1" dirty="0"/>
              <a:t>Objective Approach): </a:t>
            </a:r>
            <a:r>
              <a:rPr lang="hi-IN" dirty="0"/>
              <a:t>मनोविज्ञान व्यवहार का अध्ययन करने के लिए वैज्ञानिक विधियों का उपयोग करता है। इसमें परिकल्पनाओं (</a:t>
            </a:r>
            <a:r>
              <a:rPr lang="en-IN" dirty="0"/>
              <a:t>Hypotheses) </a:t>
            </a:r>
            <a:r>
              <a:rPr lang="hi-IN" dirty="0"/>
              <a:t>को बनाना, प्रयोग करना, डेटा एकत्र करना, और परिणामों का विश्लेषण करना शामिल है। इसका उद्देश्य यह है कि व्यवहार और मानसिक प्रक्रियाओं को एक वस्तुनिष्ठ, प्रणालीबद्ध, और पुनरावृत्त (</a:t>
            </a:r>
            <a:r>
              <a:rPr lang="en-IN" dirty="0"/>
              <a:t>Replicable) </a:t>
            </a:r>
            <a:r>
              <a:rPr lang="hi-IN" dirty="0"/>
              <a:t>तरीके से समझा जा सके।</a:t>
            </a:r>
            <a:endParaRPr lang="en-IN" dirty="0"/>
          </a:p>
        </p:txBody>
      </p:sp>
    </p:spTree>
    <p:extLst>
      <p:ext uri="{BB962C8B-B14F-4D97-AF65-F5344CB8AC3E}">
        <p14:creationId xmlns:p14="http://schemas.microsoft.com/office/powerpoint/2010/main" val="744151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6E0C21-3CBD-C598-6E8D-584FDEB43C9B}"/>
              </a:ext>
            </a:extLst>
          </p:cNvPr>
          <p:cNvSpPr txBox="1"/>
          <p:nvPr/>
        </p:nvSpPr>
        <p:spPr>
          <a:xfrm>
            <a:off x="1257300" y="1319629"/>
            <a:ext cx="9124950" cy="4093428"/>
          </a:xfrm>
          <a:prstGeom prst="rect">
            <a:avLst/>
          </a:prstGeom>
          <a:noFill/>
        </p:spPr>
        <p:txBody>
          <a:bodyPr wrap="square">
            <a:spAutoFit/>
          </a:bodyPr>
          <a:lstStyle/>
          <a:p>
            <a:r>
              <a:rPr lang="en-IN" b="1" dirty="0"/>
              <a:t>2</a:t>
            </a:r>
            <a:r>
              <a:rPr lang="en-IN" sz="2000" b="1" dirty="0"/>
              <a:t>. </a:t>
            </a:r>
            <a:r>
              <a:rPr lang="en-IN" sz="2000" b="1" dirty="0" err="1"/>
              <a:t>अनुभवजन्य</a:t>
            </a:r>
            <a:r>
              <a:rPr lang="en-IN" sz="2000" b="1" dirty="0"/>
              <a:t> </a:t>
            </a:r>
            <a:r>
              <a:rPr lang="en-IN" sz="2000" b="1" dirty="0" err="1"/>
              <a:t>साक्ष्य</a:t>
            </a:r>
            <a:r>
              <a:rPr lang="en-IN" sz="2000" b="1" dirty="0"/>
              <a:t> (Empirical Evidence): </a:t>
            </a:r>
            <a:r>
              <a:rPr lang="en-IN" sz="2000" dirty="0" err="1"/>
              <a:t>मनोविज्ञान</a:t>
            </a:r>
            <a:r>
              <a:rPr lang="en-IN" sz="2000" dirty="0"/>
              <a:t> </a:t>
            </a:r>
            <a:r>
              <a:rPr lang="en-IN" sz="2000" dirty="0" err="1"/>
              <a:t>अनुभवजन्य</a:t>
            </a:r>
            <a:r>
              <a:rPr lang="en-IN" sz="2000" dirty="0"/>
              <a:t> </a:t>
            </a:r>
            <a:r>
              <a:rPr lang="en-IN" sz="2000" dirty="0" err="1"/>
              <a:t>साक्ष्यों</a:t>
            </a:r>
            <a:r>
              <a:rPr lang="en-IN" sz="2000" dirty="0"/>
              <a:t> </a:t>
            </a:r>
            <a:r>
              <a:rPr lang="en-IN" sz="2000" dirty="0" err="1"/>
              <a:t>पर</a:t>
            </a:r>
            <a:r>
              <a:rPr lang="en-IN" sz="2000" dirty="0"/>
              <a:t> </a:t>
            </a:r>
            <a:r>
              <a:rPr lang="en-IN" sz="2000" dirty="0" err="1"/>
              <a:t>निर्भर</a:t>
            </a:r>
            <a:r>
              <a:rPr lang="en-IN" sz="2000" dirty="0"/>
              <a:t> </a:t>
            </a:r>
            <a:r>
              <a:rPr lang="en-IN" sz="2000" dirty="0" err="1"/>
              <a:t>करता</a:t>
            </a:r>
            <a:r>
              <a:rPr lang="en-IN" sz="2000" dirty="0"/>
              <a:t> </a:t>
            </a:r>
            <a:r>
              <a:rPr lang="en-IN" sz="2000" dirty="0" err="1"/>
              <a:t>है</a:t>
            </a:r>
            <a:r>
              <a:rPr lang="en-IN" sz="2000" dirty="0"/>
              <a:t>, </a:t>
            </a:r>
            <a:r>
              <a:rPr lang="en-IN" sz="2000" dirty="0" err="1"/>
              <a:t>जिसका</a:t>
            </a:r>
            <a:r>
              <a:rPr lang="en-IN" sz="2000" dirty="0"/>
              <a:t> </a:t>
            </a:r>
            <a:r>
              <a:rPr lang="en-IN" sz="2000" dirty="0" err="1"/>
              <a:t>अर्थ</a:t>
            </a:r>
            <a:r>
              <a:rPr lang="en-IN" sz="2000" dirty="0"/>
              <a:t> </a:t>
            </a:r>
            <a:r>
              <a:rPr lang="en-IN" sz="2000" dirty="0" err="1"/>
              <a:t>है</a:t>
            </a:r>
            <a:r>
              <a:rPr lang="en-IN" sz="2000" dirty="0"/>
              <a:t> </a:t>
            </a:r>
            <a:r>
              <a:rPr lang="en-IN" sz="2000" dirty="0" err="1"/>
              <a:t>कि</a:t>
            </a:r>
            <a:r>
              <a:rPr lang="en-IN" sz="2000" dirty="0"/>
              <a:t> </a:t>
            </a:r>
            <a:r>
              <a:rPr lang="en-IN" sz="2000" dirty="0" err="1"/>
              <a:t>यह</a:t>
            </a:r>
            <a:r>
              <a:rPr lang="en-IN" sz="2000" dirty="0"/>
              <a:t> </a:t>
            </a:r>
            <a:r>
              <a:rPr lang="en-IN" sz="2000" dirty="0" err="1"/>
              <a:t>जानकारी</a:t>
            </a:r>
            <a:r>
              <a:rPr lang="en-IN" sz="2000" dirty="0"/>
              <a:t> </a:t>
            </a:r>
            <a:r>
              <a:rPr lang="en-IN" sz="2000" dirty="0" err="1"/>
              <a:t>अवलोकन</a:t>
            </a:r>
            <a:r>
              <a:rPr lang="en-IN" sz="2000" dirty="0"/>
              <a:t>, </a:t>
            </a:r>
            <a:r>
              <a:rPr lang="en-IN" sz="2000" dirty="0" err="1"/>
              <a:t>प्रयोग</a:t>
            </a:r>
            <a:r>
              <a:rPr lang="en-IN" sz="2000" dirty="0"/>
              <a:t>, </a:t>
            </a:r>
            <a:r>
              <a:rPr lang="en-IN" sz="2000" dirty="0" err="1"/>
              <a:t>और</a:t>
            </a:r>
            <a:r>
              <a:rPr lang="en-IN" sz="2000" dirty="0"/>
              <a:t> </a:t>
            </a:r>
            <a:r>
              <a:rPr lang="en-IN" sz="2000" dirty="0" err="1"/>
              <a:t>माप</a:t>
            </a:r>
            <a:r>
              <a:rPr lang="en-IN" sz="2000" dirty="0"/>
              <a:t> </a:t>
            </a:r>
            <a:r>
              <a:rPr lang="en-IN" sz="2000" dirty="0" err="1"/>
              <a:t>के</a:t>
            </a:r>
            <a:r>
              <a:rPr lang="en-IN" sz="2000" dirty="0"/>
              <a:t> </a:t>
            </a:r>
            <a:r>
              <a:rPr lang="en-IN" sz="2000" dirty="0" err="1"/>
              <a:t>माध्यम</a:t>
            </a:r>
            <a:r>
              <a:rPr lang="en-IN" sz="2000" dirty="0"/>
              <a:t> </a:t>
            </a:r>
            <a:r>
              <a:rPr lang="en-IN" sz="2000" dirty="0" err="1"/>
              <a:t>से</a:t>
            </a:r>
            <a:r>
              <a:rPr lang="en-IN" sz="2000" dirty="0"/>
              <a:t> </a:t>
            </a:r>
            <a:r>
              <a:rPr lang="en-IN" sz="2000" dirty="0" err="1"/>
              <a:t>प्राप्त</a:t>
            </a:r>
            <a:r>
              <a:rPr lang="en-IN" sz="2000" dirty="0"/>
              <a:t> </a:t>
            </a:r>
            <a:r>
              <a:rPr lang="en-IN" sz="2000" dirty="0" err="1"/>
              <a:t>होती</a:t>
            </a:r>
            <a:r>
              <a:rPr lang="en-IN" sz="2000" dirty="0"/>
              <a:t> </a:t>
            </a:r>
            <a:r>
              <a:rPr lang="en-IN" sz="2000" dirty="0" err="1"/>
              <a:t>है</a:t>
            </a:r>
            <a:r>
              <a:rPr lang="en-IN" sz="2000" dirty="0"/>
              <a:t>, न </a:t>
            </a:r>
            <a:r>
              <a:rPr lang="en-IN" sz="2000" dirty="0" err="1"/>
              <a:t>कि</a:t>
            </a:r>
            <a:r>
              <a:rPr lang="en-IN" sz="2000" dirty="0"/>
              <a:t> </a:t>
            </a:r>
            <a:r>
              <a:rPr lang="en-IN" sz="2000" dirty="0" err="1"/>
              <a:t>केवल</a:t>
            </a:r>
            <a:r>
              <a:rPr lang="en-IN" sz="2000" dirty="0"/>
              <a:t> </a:t>
            </a:r>
            <a:r>
              <a:rPr lang="en-IN" sz="2000" dirty="0" err="1"/>
              <a:t>अंतर्दृष्टि</a:t>
            </a:r>
            <a:r>
              <a:rPr lang="en-IN" sz="2000" dirty="0"/>
              <a:t> </a:t>
            </a:r>
            <a:r>
              <a:rPr lang="en-IN" sz="2000" dirty="0" err="1"/>
              <a:t>या</a:t>
            </a:r>
            <a:r>
              <a:rPr lang="en-IN" sz="2000" dirty="0"/>
              <a:t> </a:t>
            </a:r>
            <a:r>
              <a:rPr lang="en-IN" sz="2000" dirty="0" err="1"/>
              <a:t>व्यक्तिगत</a:t>
            </a:r>
            <a:r>
              <a:rPr lang="en-IN" sz="2000" dirty="0"/>
              <a:t> </a:t>
            </a:r>
            <a:r>
              <a:rPr lang="en-IN" sz="2000" dirty="0" err="1"/>
              <a:t>विश्वास</a:t>
            </a:r>
            <a:r>
              <a:rPr lang="en-IN" sz="2000" dirty="0"/>
              <a:t> </a:t>
            </a:r>
            <a:r>
              <a:rPr lang="en-IN" sz="2000" dirty="0" err="1"/>
              <a:t>से</a:t>
            </a:r>
            <a:r>
              <a:rPr lang="en-IN" sz="2000" dirty="0"/>
              <a:t>। </a:t>
            </a:r>
            <a:r>
              <a:rPr lang="en-IN" sz="2000" dirty="0" err="1"/>
              <a:t>यह</a:t>
            </a:r>
            <a:r>
              <a:rPr lang="en-IN" sz="2000" dirty="0"/>
              <a:t> </a:t>
            </a:r>
            <a:r>
              <a:rPr lang="en-IN" sz="2000" dirty="0" err="1"/>
              <a:t>साक्ष्य</a:t>
            </a:r>
            <a:r>
              <a:rPr lang="en-IN" sz="2000" dirty="0"/>
              <a:t> </a:t>
            </a:r>
            <a:r>
              <a:rPr lang="en-IN" sz="2000" dirty="0" err="1"/>
              <a:t>यह</a:t>
            </a:r>
            <a:r>
              <a:rPr lang="en-IN" sz="2000" dirty="0"/>
              <a:t> </a:t>
            </a:r>
            <a:r>
              <a:rPr lang="en-IN" sz="2000" dirty="0" err="1"/>
              <a:t>सुनिश्चित</a:t>
            </a:r>
            <a:r>
              <a:rPr lang="en-IN" sz="2000" dirty="0"/>
              <a:t> </a:t>
            </a:r>
            <a:r>
              <a:rPr lang="en-IN" sz="2000" dirty="0" err="1"/>
              <a:t>करने</a:t>
            </a:r>
            <a:r>
              <a:rPr lang="en-IN" sz="2000" dirty="0"/>
              <a:t> </a:t>
            </a:r>
            <a:r>
              <a:rPr lang="en-IN" sz="2000" dirty="0" err="1"/>
              <a:t>में</a:t>
            </a:r>
            <a:r>
              <a:rPr lang="en-IN" sz="2000" dirty="0"/>
              <a:t> </a:t>
            </a:r>
            <a:r>
              <a:rPr lang="en-IN" sz="2000" dirty="0" err="1"/>
              <a:t>महत्वपूर्ण</a:t>
            </a:r>
            <a:r>
              <a:rPr lang="en-IN" sz="2000" dirty="0"/>
              <a:t> </a:t>
            </a:r>
            <a:r>
              <a:rPr lang="en-IN" sz="2000" dirty="0" err="1"/>
              <a:t>भूमिका</a:t>
            </a:r>
            <a:r>
              <a:rPr lang="en-IN" sz="2000" dirty="0"/>
              <a:t> </a:t>
            </a:r>
            <a:r>
              <a:rPr lang="en-IN" sz="2000" dirty="0" err="1"/>
              <a:t>निभाता</a:t>
            </a:r>
            <a:r>
              <a:rPr lang="en-IN" sz="2000" dirty="0"/>
              <a:t> </a:t>
            </a:r>
            <a:r>
              <a:rPr lang="en-IN" sz="2000" dirty="0" err="1"/>
              <a:t>है</a:t>
            </a:r>
            <a:r>
              <a:rPr lang="en-IN" sz="2000" dirty="0"/>
              <a:t> </a:t>
            </a:r>
            <a:r>
              <a:rPr lang="en-IN" sz="2000" dirty="0" err="1"/>
              <a:t>कि</a:t>
            </a:r>
            <a:r>
              <a:rPr lang="en-IN" sz="2000" dirty="0"/>
              <a:t> </a:t>
            </a:r>
            <a:r>
              <a:rPr lang="en-IN" sz="2000" dirty="0" err="1"/>
              <a:t>निष्कर्ष</a:t>
            </a:r>
            <a:r>
              <a:rPr lang="en-IN" sz="2000" dirty="0"/>
              <a:t> </a:t>
            </a:r>
            <a:r>
              <a:rPr lang="en-IN" sz="2000" dirty="0" err="1"/>
              <a:t>विश्वसनीय</a:t>
            </a:r>
            <a:r>
              <a:rPr lang="en-IN" sz="2000" dirty="0"/>
              <a:t> </a:t>
            </a:r>
            <a:r>
              <a:rPr lang="en-IN" sz="2000" dirty="0" err="1"/>
              <a:t>और</a:t>
            </a:r>
            <a:r>
              <a:rPr lang="en-IN" sz="2000" dirty="0"/>
              <a:t> </a:t>
            </a:r>
            <a:r>
              <a:rPr lang="en-IN" sz="2000" dirty="0" err="1"/>
              <a:t>वैध</a:t>
            </a:r>
            <a:r>
              <a:rPr lang="en-IN" sz="2000" dirty="0"/>
              <a:t> (Valid) </a:t>
            </a:r>
            <a:r>
              <a:rPr lang="en-IN" sz="2000" dirty="0" err="1"/>
              <a:t>हैं</a:t>
            </a:r>
            <a:r>
              <a:rPr lang="en-IN" sz="2000" dirty="0"/>
              <a:t>।</a:t>
            </a:r>
          </a:p>
          <a:p>
            <a:pPr marL="457200" indent="-457200">
              <a:buAutoNum type="arabicPeriod" startAt="3"/>
            </a:pPr>
            <a:r>
              <a:rPr lang="en-IN" sz="2000" b="1" dirty="0" err="1"/>
              <a:t>व्यवहार</a:t>
            </a:r>
            <a:r>
              <a:rPr lang="en-IN" sz="2000" b="1" dirty="0"/>
              <a:t> (Behaviour):</a:t>
            </a:r>
          </a:p>
          <a:p>
            <a:pPr marL="457200" indent="-457200">
              <a:buAutoNum type="arabicPeriod" startAt="3"/>
            </a:pPr>
            <a:r>
              <a:rPr lang="en-IN" sz="2000" b="1" dirty="0" err="1"/>
              <a:t>प्रेक्षणीय</a:t>
            </a:r>
            <a:r>
              <a:rPr lang="en-IN" sz="2000" b="1" dirty="0"/>
              <a:t> </a:t>
            </a:r>
            <a:r>
              <a:rPr lang="en-IN" sz="2000" b="1" dirty="0" err="1"/>
              <a:t>क्रियाएँ</a:t>
            </a:r>
            <a:r>
              <a:rPr lang="en-IN" sz="2000" b="1" dirty="0"/>
              <a:t> (Observable Actions): </a:t>
            </a:r>
            <a:r>
              <a:rPr lang="en-IN" sz="2000" dirty="0" err="1"/>
              <a:t>व्यवहार</a:t>
            </a:r>
            <a:r>
              <a:rPr lang="en-IN" sz="2000" dirty="0"/>
              <a:t> </a:t>
            </a:r>
            <a:r>
              <a:rPr lang="en-IN" sz="2000" dirty="0" err="1"/>
              <a:t>का</a:t>
            </a:r>
            <a:r>
              <a:rPr lang="en-IN" sz="2000" dirty="0"/>
              <a:t> </a:t>
            </a:r>
            <a:r>
              <a:rPr lang="en-IN" sz="2000" dirty="0" err="1"/>
              <a:t>तात्पर्य</a:t>
            </a:r>
            <a:r>
              <a:rPr lang="en-IN" sz="2000" dirty="0"/>
              <a:t> </a:t>
            </a:r>
            <a:r>
              <a:rPr lang="en-IN" sz="2000" dirty="0" err="1"/>
              <a:t>किसी</a:t>
            </a:r>
            <a:r>
              <a:rPr lang="en-IN" sz="2000" dirty="0"/>
              <a:t> </a:t>
            </a:r>
            <a:r>
              <a:rPr lang="en-IN" sz="2000" dirty="0" err="1"/>
              <a:t>जीव</a:t>
            </a:r>
            <a:r>
              <a:rPr lang="en-IN" sz="2000" dirty="0"/>
              <a:t> </a:t>
            </a:r>
            <a:r>
              <a:rPr lang="en-IN" sz="2000" dirty="0" err="1"/>
              <a:t>द्वारा</a:t>
            </a:r>
            <a:r>
              <a:rPr lang="en-IN" sz="2000" dirty="0"/>
              <a:t> </a:t>
            </a:r>
            <a:r>
              <a:rPr lang="en-IN" sz="2000" dirty="0" err="1"/>
              <a:t>की</a:t>
            </a:r>
            <a:r>
              <a:rPr lang="en-IN" sz="2000" dirty="0"/>
              <a:t> </a:t>
            </a:r>
            <a:r>
              <a:rPr lang="en-IN" sz="2000" dirty="0" err="1"/>
              <a:t>गई</a:t>
            </a:r>
            <a:r>
              <a:rPr lang="en-IN" sz="2000" dirty="0"/>
              <a:t> </a:t>
            </a:r>
            <a:r>
              <a:rPr lang="en-IN" sz="2000" dirty="0" err="1"/>
              <a:t>किसी</a:t>
            </a:r>
            <a:r>
              <a:rPr lang="en-IN" sz="2000" dirty="0"/>
              <a:t> </a:t>
            </a:r>
            <a:r>
              <a:rPr lang="en-IN" sz="2000" dirty="0" err="1"/>
              <a:t>भी</a:t>
            </a:r>
            <a:r>
              <a:rPr lang="en-IN" sz="2000" dirty="0"/>
              <a:t> </a:t>
            </a:r>
            <a:r>
              <a:rPr lang="en-IN" sz="2000" dirty="0" err="1"/>
              <a:t>प्रेक्षणीय</a:t>
            </a:r>
            <a:r>
              <a:rPr lang="en-IN" sz="2000" dirty="0"/>
              <a:t> </a:t>
            </a:r>
            <a:r>
              <a:rPr lang="en-IN" sz="2000" dirty="0" err="1"/>
              <a:t>क्रिया</a:t>
            </a:r>
            <a:r>
              <a:rPr lang="en-IN" sz="2000" dirty="0"/>
              <a:t> </a:t>
            </a:r>
            <a:r>
              <a:rPr lang="en-IN" sz="2000" dirty="0" err="1"/>
              <a:t>या</a:t>
            </a:r>
            <a:r>
              <a:rPr lang="en-IN" sz="2000" dirty="0"/>
              <a:t> </a:t>
            </a:r>
            <a:r>
              <a:rPr lang="en-IN" sz="2000" dirty="0" err="1"/>
              <a:t>प्रतिक्रिया</a:t>
            </a:r>
            <a:r>
              <a:rPr lang="en-IN" sz="2000" dirty="0"/>
              <a:t> </a:t>
            </a:r>
            <a:r>
              <a:rPr lang="en-IN" sz="2000" dirty="0" err="1"/>
              <a:t>से</a:t>
            </a:r>
            <a:r>
              <a:rPr lang="en-IN" sz="2000" dirty="0"/>
              <a:t> </a:t>
            </a:r>
            <a:r>
              <a:rPr lang="en-IN" sz="2000" dirty="0" err="1"/>
              <a:t>है</a:t>
            </a:r>
            <a:r>
              <a:rPr lang="en-IN" sz="2000" dirty="0"/>
              <a:t>। </a:t>
            </a:r>
            <a:r>
              <a:rPr lang="en-IN" sz="2000" dirty="0" err="1"/>
              <a:t>इसमें</a:t>
            </a:r>
            <a:r>
              <a:rPr lang="en-IN" sz="2000" dirty="0"/>
              <a:t> </a:t>
            </a:r>
            <a:r>
              <a:rPr lang="en-IN" sz="2000" dirty="0" err="1"/>
              <a:t>चलना</a:t>
            </a:r>
            <a:r>
              <a:rPr lang="en-IN" sz="2000" dirty="0"/>
              <a:t>, </a:t>
            </a:r>
            <a:r>
              <a:rPr lang="en-IN" sz="2000" dirty="0" err="1"/>
              <a:t>बात</a:t>
            </a:r>
            <a:r>
              <a:rPr lang="en-IN" sz="2000" dirty="0"/>
              <a:t> </a:t>
            </a:r>
            <a:r>
              <a:rPr lang="en-IN" sz="2000" dirty="0" err="1"/>
              <a:t>करना</a:t>
            </a:r>
            <a:r>
              <a:rPr lang="en-IN" sz="2000" dirty="0"/>
              <a:t>, </a:t>
            </a:r>
            <a:r>
              <a:rPr lang="en-IN" sz="2000" dirty="0" err="1"/>
              <a:t>खाना</a:t>
            </a:r>
            <a:r>
              <a:rPr lang="en-IN" sz="2000" dirty="0"/>
              <a:t> </a:t>
            </a:r>
            <a:r>
              <a:rPr lang="en-IN" sz="2000" dirty="0" err="1"/>
              <a:t>जैसी</a:t>
            </a:r>
            <a:r>
              <a:rPr lang="en-IN" sz="2000" dirty="0"/>
              <a:t> </a:t>
            </a:r>
            <a:r>
              <a:rPr lang="en-IN" sz="2000" dirty="0" err="1"/>
              <a:t>सरल</a:t>
            </a:r>
            <a:r>
              <a:rPr lang="en-IN" sz="2000" dirty="0"/>
              <a:t> </a:t>
            </a:r>
            <a:r>
              <a:rPr lang="en-IN" sz="2000" dirty="0" err="1"/>
              <a:t>क्रियाओं</a:t>
            </a:r>
            <a:r>
              <a:rPr lang="en-IN" sz="2000" dirty="0"/>
              <a:t> </a:t>
            </a:r>
            <a:r>
              <a:rPr lang="en-IN" sz="2000" dirty="0" err="1"/>
              <a:t>से</a:t>
            </a:r>
            <a:r>
              <a:rPr lang="en-IN" sz="2000" dirty="0"/>
              <a:t> </a:t>
            </a:r>
            <a:r>
              <a:rPr lang="en-IN" sz="2000" dirty="0" err="1"/>
              <a:t>लेकर</a:t>
            </a:r>
            <a:r>
              <a:rPr lang="en-IN" sz="2000" dirty="0"/>
              <a:t> </a:t>
            </a:r>
            <a:r>
              <a:rPr lang="en-IN" sz="2000" dirty="0" err="1"/>
              <a:t>निर्णय</a:t>
            </a:r>
            <a:r>
              <a:rPr lang="en-IN" sz="2000" dirty="0"/>
              <a:t> </a:t>
            </a:r>
            <a:r>
              <a:rPr lang="en-IN" sz="2000" dirty="0" err="1"/>
              <a:t>लेना</a:t>
            </a:r>
            <a:r>
              <a:rPr lang="en-IN" sz="2000" dirty="0"/>
              <a:t> </a:t>
            </a:r>
            <a:r>
              <a:rPr lang="en-IN" sz="2000" dirty="0" err="1"/>
              <a:t>या</a:t>
            </a:r>
            <a:r>
              <a:rPr lang="en-IN" sz="2000" dirty="0"/>
              <a:t> </a:t>
            </a:r>
            <a:r>
              <a:rPr lang="en-IN" sz="2000" dirty="0" err="1"/>
              <a:t>समस्या-समाधान</a:t>
            </a:r>
            <a:r>
              <a:rPr lang="en-IN" sz="2000" dirty="0"/>
              <a:t> </a:t>
            </a:r>
            <a:r>
              <a:rPr lang="en-IN" sz="2000" dirty="0" err="1"/>
              <a:t>जैसी</a:t>
            </a:r>
            <a:r>
              <a:rPr lang="en-IN" sz="2000" dirty="0"/>
              <a:t> </a:t>
            </a:r>
            <a:r>
              <a:rPr lang="en-IN" sz="2000" dirty="0" err="1"/>
              <a:t>जटिल</a:t>
            </a:r>
            <a:r>
              <a:rPr lang="en-IN" sz="2000" dirty="0"/>
              <a:t> </a:t>
            </a:r>
            <a:r>
              <a:rPr lang="en-IN" sz="2000" dirty="0" err="1"/>
              <a:t>क्रियाएँ</a:t>
            </a:r>
            <a:r>
              <a:rPr lang="en-IN" sz="2000" dirty="0"/>
              <a:t> </a:t>
            </a:r>
            <a:r>
              <a:rPr lang="en-IN" sz="2000" dirty="0" err="1"/>
              <a:t>शामिल</a:t>
            </a:r>
            <a:r>
              <a:rPr lang="en-IN" sz="2000" dirty="0"/>
              <a:t> </a:t>
            </a:r>
            <a:r>
              <a:rPr lang="en-IN" sz="2000" dirty="0" err="1"/>
              <a:t>होती</a:t>
            </a:r>
            <a:r>
              <a:rPr lang="en-IN" sz="2000" dirty="0"/>
              <a:t> </a:t>
            </a:r>
            <a:r>
              <a:rPr lang="en-IN" sz="2000" dirty="0" err="1"/>
              <a:t>हैं</a:t>
            </a:r>
            <a:r>
              <a:rPr lang="en-IN" sz="2000" dirty="0"/>
              <a:t>।</a:t>
            </a:r>
          </a:p>
          <a:p>
            <a:pPr marL="457200" indent="-457200">
              <a:buAutoNum type="arabicPeriod" startAt="3"/>
            </a:pPr>
            <a:r>
              <a:rPr lang="en-IN" sz="2000" b="1" dirty="0" err="1"/>
              <a:t>मापनीय</a:t>
            </a:r>
            <a:r>
              <a:rPr lang="en-IN" sz="2000" b="1" dirty="0"/>
              <a:t> (Measurable): </a:t>
            </a:r>
            <a:r>
              <a:rPr lang="en-IN" sz="2000" dirty="0" err="1"/>
              <a:t>चूंकि</a:t>
            </a:r>
            <a:r>
              <a:rPr lang="en-IN" sz="2000" dirty="0"/>
              <a:t> </a:t>
            </a:r>
            <a:r>
              <a:rPr lang="en-IN" sz="2000" dirty="0" err="1"/>
              <a:t>व्यवहार</a:t>
            </a:r>
            <a:r>
              <a:rPr lang="en-IN" sz="2000" dirty="0"/>
              <a:t> </a:t>
            </a:r>
            <a:r>
              <a:rPr lang="en-IN" sz="2000" dirty="0" err="1"/>
              <a:t>प्रेक्षणीय</a:t>
            </a:r>
            <a:r>
              <a:rPr lang="en-IN" sz="2000" dirty="0"/>
              <a:t> </a:t>
            </a:r>
            <a:r>
              <a:rPr lang="en-IN" sz="2000" dirty="0" err="1"/>
              <a:t>है</a:t>
            </a:r>
            <a:r>
              <a:rPr lang="en-IN" sz="2000" dirty="0"/>
              <a:t>, </a:t>
            </a:r>
            <a:r>
              <a:rPr lang="en-IN" sz="2000" dirty="0" err="1"/>
              <a:t>इसे</a:t>
            </a:r>
            <a:r>
              <a:rPr lang="en-IN" sz="2000" dirty="0"/>
              <a:t> </a:t>
            </a:r>
            <a:r>
              <a:rPr lang="en-IN" sz="2000" dirty="0" err="1"/>
              <a:t>मापा</a:t>
            </a:r>
            <a:r>
              <a:rPr lang="en-IN" sz="2000" dirty="0"/>
              <a:t> </a:t>
            </a:r>
            <a:r>
              <a:rPr lang="en-IN" sz="2000" dirty="0" err="1"/>
              <a:t>जा</a:t>
            </a:r>
            <a:r>
              <a:rPr lang="en-IN" sz="2000" dirty="0"/>
              <a:t> </a:t>
            </a:r>
            <a:r>
              <a:rPr lang="en-IN" sz="2000" dirty="0" err="1"/>
              <a:t>सकता</a:t>
            </a:r>
            <a:r>
              <a:rPr lang="en-IN" sz="2000" dirty="0"/>
              <a:t> </a:t>
            </a:r>
            <a:r>
              <a:rPr lang="en-IN" sz="2000" dirty="0" err="1"/>
              <a:t>है</a:t>
            </a:r>
            <a:r>
              <a:rPr lang="en-IN" sz="2000" dirty="0"/>
              <a:t>। </a:t>
            </a:r>
            <a:r>
              <a:rPr lang="en-IN" sz="2000" dirty="0" err="1"/>
              <a:t>उदाहरण</a:t>
            </a:r>
            <a:r>
              <a:rPr lang="en-IN" sz="2000" dirty="0"/>
              <a:t> </a:t>
            </a:r>
            <a:r>
              <a:rPr lang="en-IN" sz="2000" dirty="0" err="1"/>
              <a:t>के</a:t>
            </a:r>
            <a:r>
              <a:rPr lang="en-IN" sz="2000" dirty="0"/>
              <a:t> </a:t>
            </a:r>
            <a:r>
              <a:rPr lang="en-IN" sz="2000" dirty="0" err="1"/>
              <a:t>लिए</a:t>
            </a:r>
            <a:r>
              <a:rPr lang="en-IN" sz="2000" dirty="0"/>
              <a:t>, </a:t>
            </a:r>
            <a:r>
              <a:rPr lang="en-IN" sz="2000" dirty="0" err="1"/>
              <a:t>व्यवहार</a:t>
            </a:r>
            <a:r>
              <a:rPr lang="en-IN" sz="2000" dirty="0"/>
              <a:t> </a:t>
            </a:r>
            <a:r>
              <a:rPr lang="en-IN" sz="2000" dirty="0" err="1"/>
              <a:t>की</a:t>
            </a:r>
            <a:r>
              <a:rPr lang="en-IN" sz="2000" dirty="0"/>
              <a:t> </a:t>
            </a:r>
            <a:r>
              <a:rPr lang="en-IN" sz="2000" dirty="0" err="1"/>
              <a:t>आवृत्ति</a:t>
            </a:r>
            <a:r>
              <a:rPr lang="en-IN" sz="2000" dirty="0"/>
              <a:t>, </a:t>
            </a:r>
            <a:r>
              <a:rPr lang="en-IN" sz="2000" dirty="0" err="1"/>
              <a:t>अवधि</a:t>
            </a:r>
            <a:r>
              <a:rPr lang="en-IN" sz="2000" dirty="0"/>
              <a:t>, </a:t>
            </a:r>
            <a:r>
              <a:rPr lang="en-IN" sz="2000" dirty="0" err="1"/>
              <a:t>और</a:t>
            </a:r>
            <a:r>
              <a:rPr lang="en-IN" sz="2000" dirty="0"/>
              <a:t> </a:t>
            </a:r>
            <a:r>
              <a:rPr lang="en-IN" sz="2000" dirty="0" err="1"/>
              <a:t>तीव्रता</a:t>
            </a:r>
            <a:r>
              <a:rPr lang="en-IN" sz="2000" dirty="0"/>
              <a:t> </a:t>
            </a:r>
            <a:r>
              <a:rPr lang="en-IN" sz="2000" dirty="0" err="1"/>
              <a:t>को</a:t>
            </a:r>
            <a:r>
              <a:rPr lang="en-IN" sz="2000" dirty="0"/>
              <a:t> </a:t>
            </a:r>
            <a:r>
              <a:rPr lang="en-IN" sz="2000" dirty="0" err="1"/>
              <a:t>मापा</a:t>
            </a:r>
            <a:r>
              <a:rPr lang="en-IN" sz="2000" dirty="0"/>
              <a:t> </a:t>
            </a:r>
            <a:r>
              <a:rPr lang="en-IN" sz="2000" dirty="0" err="1"/>
              <a:t>जा</a:t>
            </a:r>
            <a:r>
              <a:rPr lang="en-IN" sz="2000" dirty="0"/>
              <a:t> </a:t>
            </a:r>
            <a:r>
              <a:rPr lang="en-IN" sz="2000" dirty="0" err="1"/>
              <a:t>सकता</a:t>
            </a:r>
            <a:r>
              <a:rPr lang="en-IN" sz="2000" dirty="0"/>
              <a:t> </a:t>
            </a:r>
            <a:r>
              <a:rPr lang="en-IN" sz="2000" dirty="0" err="1"/>
              <a:t>है</a:t>
            </a:r>
            <a:r>
              <a:rPr lang="en-IN" sz="2000" dirty="0"/>
              <a:t>, </a:t>
            </a:r>
            <a:r>
              <a:rPr lang="en-IN" sz="2000" dirty="0" err="1"/>
              <a:t>जिससे</a:t>
            </a:r>
            <a:r>
              <a:rPr lang="en-IN" sz="2000" dirty="0"/>
              <a:t> </a:t>
            </a:r>
            <a:r>
              <a:rPr lang="en-IN" sz="2000" dirty="0" err="1"/>
              <a:t>मनोवैज्ञानिक</a:t>
            </a:r>
            <a:r>
              <a:rPr lang="en-IN" sz="2000" dirty="0"/>
              <a:t> </a:t>
            </a:r>
            <a:r>
              <a:rPr lang="en-IN" sz="2000" dirty="0" err="1"/>
              <a:t>उन्हें</a:t>
            </a:r>
            <a:r>
              <a:rPr lang="en-IN" sz="2000" dirty="0"/>
              <a:t> </a:t>
            </a:r>
            <a:r>
              <a:rPr lang="en-IN" sz="2000" dirty="0" err="1"/>
              <a:t>विस्तार</a:t>
            </a:r>
            <a:r>
              <a:rPr lang="en-IN" sz="2000" dirty="0"/>
              <a:t> </a:t>
            </a:r>
            <a:r>
              <a:rPr lang="en-IN" sz="2000" dirty="0" err="1"/>
              <a:t>से</a:t>
            </a:r>
            <a:r>
              <a:rPr lang="en-IN" sz="2000" dirty="0"/>
              <a:t> </a:t>
            </a:r>
            <a:r>
              <a:rPr lang="en-IN" sz="2000" dirty="0" err="1"/>
              <a:t>अध्ययन</a:t>
            </a:r>
            <a:r>
              <a:rPr lang="en-IN" sz="2000" dirty="0"/>
              <a:t> </a:t>
            </a:r>
            <a:r>
              <a:rPr lang="en-IN" sz="2000" dirty="0" err="1"/>
              <a:t>कर</a:t>
            </a:r>
            <a:r>
              <a:rPr lang="en-IN" sz="2000" dirty="0"/>
              <a:t> </a:t>
            </a:r>
            <a:r>
              <a:rPr lang="en-IN" sz="2000" dirty="0" err="1"/>
              <a:t>सकते</a:t>
            </a:r>
            <a:r>
              <a:rPr lang="en-IN" sz="2000" dirty="0"/>
              <a:t> </a:t>
            </a:r>
            <a:r>
              <a:rPr lang="en-IN" sz="2000" dirty="0" err="1"/>
              <a:t>हैं</a:t>
            </a:r>
            <a:r>
              <a:rPr lang="en-IN" sz="2000" dirty="0"/>
              <a:t>।</a:t>
            </a:r>
          </a:p>
          <a:p>
            <a:r>
              <a:rPr lang="en-IN" sz="2000" dirty="0"/>
              <a:t>4. </a:t>
            </a:r>
            <a:r>
              <a:rPr lang="en-IN" sz="2000" dirty="0" err="1"/>
              <a:t>व्यवहार</a:t>
            </a:r>
            <a:r>
              <a:rPr lang="en-IN" sz="2000" dirty="0"/>
              <a:t> </a:t>
            </a:r>
            <a:r>
              <a:rPr lang="en-IN" sz="2000" dirty="0" err="1"/>
              <a:t>पर</a:t>
            </a:r>
            <a:r>
              <a:rPr lang="en-IN" sz="2000" dirty="0"/>
              <a:t> </a:t>
            </a:r>
            <a:r>
              <a:rPr lang="en-IN" sz="2000" dirty="0" err="1"/>
              <a:t>प्रभाव</a:t>
            </a:r>
            <a:r>
              <a:rPr lang="en-IN" sz="2000" dirty="0"/>
              <a:t> </a:t>
            </a:r>
            <a:r>
              <a:rPr lang="en-IN" sz="2000" dirty="0" err="1"/>
              <a:t>डालने</a:t>
            </a:r>
            <a:r>
              <a:rPr lang="en-IN" sz="2000" dirty="0"/>
              <a:t> </a:t>
            </a:r>
            <a:r>
              <a:rPr lang="en-IN" sz="2000" dirty="0" err="1"/>
              <a:t>वाले</a:t>
            </a:r>
            <a:r>
              <a:rPr lang="en-IN" sz="2000" dirty="0"/>
              <a:t> </a:t>
            </a:r>
            <a:r>
              <a:rPr lang="en-IN" sz="2000" dirty="0" err="1"/>
              <a:t>कारक</a:t>
            </a:r>
            <a:r>
              <a:rPr lang="en-IN" sz="2000" dirty="0"/>
              <a:t>: </a:t>
            </a:r>
            <a:r>
              <a:rPr lang="en-IN" sz="2000" dirty="0" err="1"/>
              <a:t>व्यवहार</a:t>
            </a:r>
            <a:r>
              <a:rPr lang="en-IN" sz="2000" dirty="0"/>
              <a:t> </a:t>
            </a:r>
            <a:r>
              <a:rPr lang="en-IN" sz="2000" dirty="0" err="1"/>
              <a:t>को</a:t>
            </a:r>
            <a:r>
              <a:rPr lang="en-IN" sz="2000" dirty="0"/>
              <a:t> </a:t>
            </a:r>
            <a:r>
              <a:rPr lang="en-IN" sz="2000" dirty="0" err="1"/>
              <a:t>विभिन्न</a:t>
            </a:r>
            <a:r>
              <a:rPr lang="en-IN" sz="2000" dirty="0"/>
              <a:t> </a:t>
            </a:r>
            <a:r>
              <a:rPr lang="en-IN" sz="2000" dirty="0" err="1"/>
              <a:t>कारक</a:t>
            </a:r>
            <a:r>
              <a:rPr lang="en-IN" sz="2000" dirty="0"/>
              <a:t> </a:t>
            </a:r>
            <a:r>
              <a:rPr lang="en-IN" sz="2000" dirty="0" err="1"/>
              <a:t>प्रभावित</a:t>
            </a:r>
            <a:r>
              <a:rPr lang="en-IN" sz="2000" dirty="0"/>
              <a:t> </a:t>
            </a:r>
            <a:r>
              <a:rPr lang="en-IN" sz="2000" dirty="0" err="1"/>
              <a:t>करते</a:t>
            </a:r>
            <a:r>
              <a:rPr lang="en-IN" sz="2000" dirty="0"/>
              <a:t> </a:t>
            </a:r>
            <a:r>
              <a:rPr lang="en-IN" sz="2000" dirty="0" err="1"/>
              <a:t>हैं</a:t>
            </a:r>
            <a:r>
              <a:rPr lang="en-IN" sz="2000" dirty="0"/>
              <a:t>, </a:t>
            </a:r>
          </a:p>
        </p:txBody>
      </p:sp>
    </p:spTree>
    <p:extLst>
      <p:ext uri="{BB962C8B-B14F-4D97-AF65-F5344CB8AC3E}">
        <p14:creationId xmlns:p14="http://schemas.microsoft.com/office/powerpoint/2010/main" val="4244343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0F2FE-7A89-E0CF-9D32-5C7DE3B7476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7B08974-29DD-03E4-C63E-B52F6B6BCF41}"/>
              </a:ext>
            </a:extLst>
          </p:cNvPr>
          <p:cNvSpPr>
            <a:spLocks noGrp="1"/>
          </p:cNvSpPr>
          <p:nvPr>
            <p:ph idx="1"/>
          </p:nvPr>
        </p:nvSpPr>
        <p:spPr/>
        <p:txBody>
          <a:bodyPr>
            <a:normAutofit fontScale="85000" lnSpcReduction="20000"/>
          </a:bodyPr>
          <a:lstStyle/>
          <a:p>
            <a:r>
              <a:rPr lang="hi-IN" b="1" dirty="0"/>
              <a:t>मानसिक प्रक्रियाएँ (</a:t>
            </a:r>
            <a:r>
              <a:rPr lang="en-IN" b="1" dirty="0"/>
              <a:t>Mental Processes):</a:t>
            </a:r>
            <a:r>
              <a:rPr lang="hi-IN" dirty="0"/>
              <a:t>आंतरिक अनुभव (</a:t>
            </a:r>
            <a:r>
              <a:rPr lang="en-IN" dirty="0"/>
              <a:t>Internal Experiences): </a:t>
            </a:r>
            <a:r>
              <a:rPr lang="hi-IN" dirty="0"/>
              <a:t>मानसिक प्रक्रियाएँ वे आंतरिक अनुभव होती हैं जिन्हें सीधे नहीं देखा जा सकता, जैसे कि विचार, विश्वास, स्मृतियाँ, धारणाएँ, और भावनाएँ। इन प्रक्रियाओं को समझना यह जानने में महत्वपूर्ण होता है कि व्यक्ति विशेष प्रकार से व्यवहार क्यों करता है।</a:t>
            </a:r>
            <a:endParaRPr lang="en-IN" dirty="0"/>
          </a:p>
          <a:p>
            <a:r>
              <a:rPr lang="hi-IN" b="1" dirty="0"/>
              <a:t>संज्ञानात्मक कार्य (</a:t>
            </a:r>
            <a:r>
              <a:rPr lang="en-IN" b="1" dirty="0"/>
              <a:t>Cognitive Functions): </a:t>
            </a:r>
            <a:r>
              <a:rPr lang="hi-IN" dirty="0"/>
              <a:t>संज्ञानात्मक मनोविज्ञान (</a:t>
            </a:r>
            <a:r>
              <a:rPr lang="en-IN" dirty="0"/>
              <a:t>Cognitive Psychology), </a:t>
            </a:r>
            <a:r>
              <a:rPr lang="hi-IN" dirty="0"/>
              <a:t>मनोविज्ञान की एक शाखा है जो विशेष रूप से मानसिक प्रक्रियाओं का अध्ययन करती है, जैसे कि धारणा (</a:t>
            </a:r>
            <a:r>
              <a:rPr lang="en-IN" dirty="0"/>
              <a:t>Perception), </a:t>
            </a:r>
            <a:r>
              <a:rPr lang="hi-IN" dirty="0"/>
              <a:t>स्मृति (</a:t>
            </a:r>
            <a:r>
              <a:rPr lang="en-IN" dirty="0"/>
              <a:t>Memory), </a:t>
            </a:r>
            <a:r>
              <a:rPr lang="hi-IN" dirty="0"/>
              <a:t>सीखना (</a:t>
            </a:r>
            <a:r>
              <a:rPr lang="en-IN" dirty="0"/>
              <a:t>Learning), </a:t>
            </a:r>
            <a:r>
              <a:rPr lang="hi-IN" dirty="0"/>
              <a:t>समस्या-समाधान (</a:t>
            </a:r>
            <a:r>
              <a:rPr lang="en-IN" dirty="0"/>
              <a:t>Problem-Solving), </a:t>
            </a:r>
            <a:r>
              <a:rPr lang="hi-IN" dirty="0"/>
              <a:t>और निर्णय लेना (</a:t>
            </a:r>
            <a:r>
              <a:rPr lang="en-IN" dirty="0"/>
              <a:t>Decision-Making)।</a:t>
            </a:r>
          </a:p>
          <a:p>
            <a:r>
              <a:rPr lang="hi-IN" b="1" dirty="0"/>
              <a:t>व्यवहार के साथ संबंध: </a:t>
            </a:r>
            <a:r>
              <a:rPr lang="hi-IN" dirty="0"/>
              <a:t>मानसिक प्रक्रियाएँ अक्सर व्यवहार को प्रेरित करती हैं। उदाहरण के लिए, किसी व्यक्ति के विशेष तरीके से कार्य करने का निर्णय आमतौर पर उसके विचारों, विश्वासों, और भावनाओं पर आधारित होता है।</a:t>
            </a:r>
            <a:endParaRPr lang="en-IN" dirty="0"/>
          </a:p>
        </p:txBody>
      </p:sp>
    </p:spTree>
    <p:extLst>
      <p:ext uri="{BB962C8B-B14F-4D97-AF65-F5344CB8AC3E}">
        <p14:creationId xmlns:p14="http://schemas.microsoft.com/office/powerpoint/2010/main" val="3701448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BB356-6404-0FB1-B800-9BB4DBB25B5E}"/>
              </a:ext>
            </a:extLst>
          </p:cNvPr>
          <p:cNvSpPr>
            <a:spLocks noGrp="1"/>
          </p:cNvSpPr>
          <p:nvPr>
            <p:ph type="title"/>
          </p:nvPr>
        </p:nvSpPr>
        <p:spPr>
          <a:xfrm>
            <a:off x="1451579" y="661644"/>
            <a:ext cx="9603275" cy="1049235"/>
          </a:xfrm>
        </p:spPr>
        <p:txBody>
          <a:bodyPr>
            <a:normAutofit fontScale="90000"/>
          </a:bodyPr>
          <a:lstStyle/>
          <a:p>
            <a:pPr algn="ctr"/>
            <a:r>
              <a:rPr lang="hi-IN" b="1" dirty="0"/>
              <a:t>मनोविज्ञान का अनुप्रयोग (</a:t>
            </a:r>
            <a:r>
              <a:rPr lang="en-IN" b="1" dirty="0"/>
              <a:t>Application of Psychology):</a:t>
            </a:r>
            <a:br>
              <a:rPr lang="en-IN" b="1" dirty="0"/>
            </a:br>
            <a:endParaRPr lang="en-IN" b="1" dirty="0"/>
          </a:p>
        </p:txBody>
      </p:sp>
      <p:sp>
        <p:nvSpPr>
          <p:cNvPr id="3" name="Content Placeholder 2">
            <a:extLst>
              <a:ext uri="{FF2B5EF4-FFF2-40B4-BE49-F238E27FC236}">
                <a16:creationId xmlns:a16="http://schemas.microsoft.com/office/drawing/2014/main" id="{8E7D17A9-1830-3118-D557-A6D8711431DA}"/>
              </a:ext>
            </a:extLst>
          </p:cNvPr>
          <p:cNvSpPr>
            <a:spLocks noGrp="1"/>
          </p:cNvSpPr>
          <p:nvPr>
            <p:ph idx="1"/>
          </p:nvPr>
        </p:nvSpPr>
        <p:spPr/>
        <p:txBody>
          <a:bodyPr>
            <a:normAutofit/>
          </a:bodyPr>
          <a:lstStyle/>
          <a:p>
            <a:r>
              <a:rPr lang="hi-IN" b="1" dirty="0"/>
              <a:t>व्यवहार को समझना और भविष्यवाणी करना: </a:t>
            </a:r>
            <a:r>
              <a:rPr lang="hi-IN" dirty="0"/>
              <a:t>मनोविज्ञान का मुख्य उद्देश्य व्यवहार को समझना और उसकी भविष्यवाणी करना है। पिछले व्यवहार और मानसिक प्रक्रियाओं का अध्ययन करके, मनोवैज्ञानिक अनुमान लगा सकते हैं कि व्यक्ति विशेष परिस्थितियों में कैसा व्यवहार कर सकते हैं।</a:t>
            </a:r>
            <a:endParaRPr lang="en-IN" dirty="0"/>
          </a:p>
          <a:p>
            <a:r>
              <a:rPr lang="hi-IN" b="1" dirty="0"/>
              <a:t>व्यवहार में परिवर्तन करना: </a:t>
            </a:r>
            <a:r>
              <a:rPr lang="hi-IN" dirty="0"/>
              <a:t>मनोविज्ञान का एक अन्य उद्देश्य यह है कि व्यवहार को बदला या सुधारा जा सके, ताकि व्यक्ति की भलाई में सुधार हो सके। उदाहरण के लिए, संज्ञानात्मक-व्यवहार थेरेपी (</a:t>
            </a:r>
            <a:r>
              <a:rPr lang="en-IN" dirty="0"/>
              <a:t>Cognitive-</a:t>
            </a:r>
            <a:r>
              <a:rPr lang="en-IN" dirty="0" err="1"/>
              <a:t>Behavioral</a:t>
            </a:r>
            <a:r>
              <a:rPr lang="en-IN" dirty="0"/>
              <a:t> Therapy) </a:t>
            </a:r>
            <a:r>
              <a:rPr lang="hi-IN" dirty="0"/>
              <a:t>जैसी तकनीकों का उपयोग करके व्यक्ति को हानिकारक विचारों और व्यवहारों को बदलने में मदद की जाती है।</a:t>
            </a:r>
            <a:endParaRPr lang="en-IN" dirty="0"/>
          </a:p>
        </p:txBody>
      </p:sp>
    </p:spTree>
    <p:extLst>
      <p:ext uri="{BB962C8B-B14F-4D97-AF65-F5344CB8AC3E}">
        <p14:creationId xmlns:p14="http://schemas.microsoft.com/office/powerpoint/2010/main" val="2075277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B1016-58DF-C717-E2DC-0868A5D3EC97}"/>
              </a:ext>
            </a:extLst>
          </p:cNvPr>
          <p:cNvSpPr>
            <a:spLocks noGrp="1"/>
          </p:cNvSpPr>
          <p:nvPr>
            <p:ph type="title"/>
          </p:nvPr>
        </p:nvSpPr>
        <p:spPr/>
        <p:txBody>
          <a:bodyPr/>
          <a:lstStyle/>
          <a:p>
            <a:r>
              <a:rPr lang="hi-IN" b="1" dirty="0"/>
              <a:t>मनोविज्ञान का अनुप्रयोग</a:t>
            </a:r>
            <a:endParaRPr lang="en-IN" dirty="0"/>
          </a:p>
        </p:txBody>
      </p:sp>
      <p:sp>
        <p:nvSpPr>
          <p:cNvPr id="3" name="Content Placeholder 2">
            <a:extLst>
              <a:ext uri="{FF2B5EF4-FFF2-40B4-BE49-F238E27FC236}">
                <a16:creationId xmlns:a16="http://schemas.microsoft.com/office/drawing/2014/main" id="{77717917-1583-622E-9D76-8A67D3221C2B}"/>
              </a:ext>
            </a:extLst>
          </p:cNvPr>
          <p:cNvSpPr>
            <a:spLocks noGrp="1"/>
          </p:cNvSpPr>
          <p:nvPr>
            <p:ph idx="1"/>
          </p:nvPr>
        </p:nvSpPr>
        <p:spPr/>
        <p:txBody>
          <a:bodyPr>
            <a:normAutofit/>
          </a:bodyPr>
          <a:lstStyle/>
          <a:p>
            <a:r>
              <a:rPr lang="hi-IN" b="1" dirty="0"/>
              <a:t>वास्तविक जीवन में अनुप्रयोग: </a:t>
            </a:r>
            <a:r>
              <a:rPr lang="hi-IN" dirty="0"/>
              <a:t>मनोविज्ञान का अनुप्रयोग विभिन्न क्षेत्रों में किया जाता है, जैसे कि शिक्षा (</a:t>
            </a:r>
            <a:r>
              <a:rPr lang="en-IN" dirty="0"/>
              <a:t>Education) </a:t>
            </a:r>
            <a:r>
              <a:rPr lang="hi-IN" dirty="0"/>
              <a:t>में, स्वास्थ्य (</a:t>
            </a:r>
            <a:r>
              <a:rPr lang="en-IN" dirty="0"/>
              <a:t>Health) </a:t>
            </a:r>
            <a:r>
              <a:rPr lang="hi-IN" dirty="0"/>
              <a:t>में, व्यवसाय (</a:t>
            </a:r>
            <a:r>
              <a:rPr lang="en-IN" dirty="0"/>
              <a:t>Business) </a:t>
            </a:r>
            <a:r>
              <a:rPr lang="hi-IN" dirty="0"/>
              <a:t>में, और खेल (</a:t>
            </a:r>
            <a:r>
              <a:rPr lang="en-IN" dirty="0"/>
              <a:t>Sports) </a:t>
            </a:r>
            <a:r>
              <a:rPr lang="hi-IN" dirty="0"/>
              <a:t>में, ताकि विभिन्न क्षेत्रों में प्रदर्शन को बेहतर बनाया जा सके।</a:t>
            </a:r>
            <a:endParaRPr lang="en-IN" dirty="0"/>
          </a:p>
          <a:p>
            <a:r>
              <a:rPr lang="hi-IN" b="1" dirty="0"/>
              <a:t>व्यवहार के अध्ययन के विभिन्न दृष्टिकोण (</a:t>
            </a:r>
            <a:r>
              <a:rPr lang="en-IN" b="1" dirty="0"/>
              <a:t>Different Approaches to Studying </a:t>
            </a:r>
            <a:r>
              <a:rPr lang="en-IN" b="1" dirty="0" err="1"/>
              <a:t>Behavior</a:t>
            </a:r>
            <a:r>
              <a:rPr lang="en-IN" b="1" dirty="0"/>
              <a:t>):</a:t>
            </a:r>
            <a:r>
              <a:rPr lang="hi-IN" b="1" dirty="0"/>
              <a:t>जैविक दृष्टिकोण (</a:t>
            </a:r>
            <a:r>
              <a:rPr lang="en-IN" b="1" dirty="0"/>
              <a:t>Biological Approach): </a:t>
            </a:r>
            <a:r>
              <a:rPr lang="hi-IN" dirty="0"/>
              <a:t>यह व्यवहार पर जीवविज्ञान के प्रभाव पर ध्यान केंद्रित करता है, जिसमें आनुवंशिकी (</a:t>
            </a:r>
            <a:r>
              <a:rPr lang="en-IN" dirty="0"/>
              <a:t>Genetics), </a:t>
            </a:r>
            <a:r>
              <a:rPr lang="hi-IN" dirty="0"/>
              <a:t>मस्तिष्क संरचनाएँ (</a:t>
            </a:r>
            <a:r>
              <a:rPr lang="en-IN" dirty="0"/>
              <a:t>Brain Structures), </a:t>
            </a:r>
            <a:r>
              <a:rPr lang="hi-IN" dirty="0"/>
              <a:t>और न्यूरोट्रांसमीटर (</a:t>
            </a:r>
            <a:r>
              <a:rPr lang="en-IN" dirty="0"/>
              <a:t>Neurotransmitters) </a:t>
            </a:r>
            <a:r>
              <a:rPr lang="hi-IN" dirty="0"/>
              <a:t>शामिल हैं।</a:t>
            </a:r>
            <a:endParaRPr lang="en-IN" dirty="0"/>
          </a:p>
        </p:txBody>
      </p:sp>
    </p:spTree>
    <p:extLst>
      <p:ext uri="{BB962C8B-B14F-4D97-AF65-F5344CB8AC3E}">
        <p14:creationId xmlns:p14="http://schemas.microsoft.com/office/powerpoint/2010/main" val="2009169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87A38-1B9C-BF41-6349-2A346F4ADB7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1CD70E8-CB35-F6AE-3856-9BD8B23E9A1C}"/>
              </a:ext>
            </a:extLst>
          </p:cNvPr>
          <p:cNvSpPr>
            <a:spLocks noGrp="1"/>
          </p:cNvSpPr>
          <p:nvPr>
            <p:ph idx="1"/>
          </p:nvPr>
        </p:nvSpPr>
        <p:spPr/>
        <p:txBody>
          <a:bodyPr>
            <a:normAutofit fontScale="85000" lnSpcReduction="10000"/>
          </a:bodyPr>
          <a:lstStyle/>
          <a:p>
            <a:r>
              <a:rPr lang="hi-IN" b="1" dirty="0"/>
              <a:t>व्यवहारवादी दृष्टिकोण (</a:t>
            </a:r>
            <a:r>
              <a:rPr lang="en-IN" b="1" dirty="0"/>
              <a:t>Behavioural Approach): </a:t>
            </a:r>
            <a:r>
              <a:rPr lang="hi-IN" dirty="0"/>
              <a:t>यह प्रेक्षणीय व्यवहार का अध्ययन करता है और व्यवहार के निर्धारण में पर्यावरण की भूमिका को महत्व देता है।</a:t>
            </a:r>
            <a:endParaRPr lang="en-IN" dirty="0"/>
          </a:p>
          <a:p>
            <a:r>
              <a:rPr lang="hi-IN" b="1" dirty="0"/>
              <a:t>संज्ञानात्मक दृष्टिकोण (</a:t>
            </a:r>
            <a:r>
              <a:rPr lang="en-IN" b="1" dirty="0"/>
              <a:t>Cognitive Approach): </a:t>
            </a:r>
            <a:r>
              <a:rPr lang="hi-IN" dirty="0"/>
              <a:t>यह मानसिक प्रक्रियाओं को समझने पर ध्यान केंद्रित करता है, जैसे कि सोच, स्मृति, और समस्या-समाधान।</a:t>
            </a:r>
            <a:endParaRPr lang="en-IN" dirty="0"/>
          </a:p>
          <a:p>
            <a:r>
              <a:rPr lang="hi-IN" b="1" dirty="0"/>
              <a:t>मानवतावादी दृष्टिकोण (</a:t>
            </a:r>
            <a:r>
              <a:rPr lang="en-IN" b="1" dirty="0"/>
              <a:t>Humanistic Approach): </a:t>
            </a:r>
            <a:r>
              <a:rPr lang="hi-IN" dirty="0"/>
              <a:t>यह व्यक्तिगत विकास और मानव क्षमता की उपलब्धि पर जोर देता है।</a:t>
            </a:r>
            <a:endParaRPr lang="en-IN" dirty="0"/>
          </a:p>
          <a:p>
            <a:r>
              <a:rPr lang="hi-IN" b="1" dirty="0"/>
              <a:t>मनोवैज्ञानिक दृष्टिकोण (</a:t>
            </a:r>
            <a:r>
              <a:rPr lang="en-IN" b="1" dirty="0"/>
              <a:t>Psychodynamic Approach): </a:t>
            </a:r>
            <a:r>
              <a:rPr lang="hi-IN" dirty="0"/>
              <a:t>यह इस बात की खोज करता है कि कैसे अवचेतन प्रेरणाएँ और प्रारंभिक बचपन के अनुभव व्यवहार को प्रभावित करते हैं।</a:t>
            </a:r>
            <a:endParaRPr lang="en-IN" dirty="0"/>
          </a:p>
          <a:p>
            <a:r>
              <a:rPr lang="hi-IN" b="1" dirty="0"/>
              <a:t>सामाजिक-सांस्कृतिक दृष्टिकोण (</a:t>
            </a:r>
            <a:r>
              <a:rPr lang="en-IN" b="1" dirty="0"/>
              <a:t>Sociocultural Approach): </a:t>
            </a:r>
            <a:r>
              <a:rPr lang="hi-IN" dirty="0"/>
              <a:t>यह अध्ययन करता है कि कैसे सामाजिक और सांस्कृतिक वातावरण व्यवहार और मानसिक प्रक्रियाओं को आकार देते हैं।</a:t>
            </a:r>
            <a:endParaRPr lang="en-IN" dirty="0"/>
          </a:p>
          <a:p>
            <a:endParaRPr lang="en-IN" dirty="0"/>
          </a:p>
        </p:txBody>
      </p:sp>
    </p:spTree>
    <p:extLst>
      <p:ext uri="{BB962C8B-B14F-4D97-AF65-F5344CB8AC3E}">
        <p14:creationId xmlns:p14="http://schemas.microsoft.com/office/powerpoint/2010/main" val="1244618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90FA7-CB93-0C49-E1FC-97F1E92C4408}"/>
              </a:ext>
            </a:extLst>
          </p:cNvPr>
          <p:cNvSpPr>
            <a:spLocks noGrp="1"/>
          </p:cNvSpPr>
          <p:nvPr>
            <p:ph type="title"/>
          </p:nvPr>
        </p:nvSpPr>
        <p:spPr/>
        <p:txBody>
          <a:bodyPr/>
          <a:lstStyle/>
          <a:p>
            <a:r>
              <a:rPr lang="hi-IN" b="1" dirty="0"/>
              <a:t>निष्कर्ष</a:t>
            </a:r>
            <a:endParaRPr lang="en-IN" b="1" dirty="0"/>
          </a:p>
        </p:txBody>
      </p:sp>
      <p:sp>
        <p:nvSpPr>
          <p:cNvPr id="3" name="Content Placeholder 2">
            <a:extLst>
              <a:ext uri="{FF2B5EF4-FFF2-40B4-BE49-F238E27FC236}">
                <a16:creationId xmlns:a16="http://schemas.microsoft.com/office/drawing/2014/main" id="{0FDE5BC1-B92D-EA1F-1DB8-9239AE214D7B}"/>
              </a:ext>
            </a:extLst>
          </p:cNvPr>
          <p:cNvSpPr>
            <a:spLocks noGrp="1"/>
          </p:cNvSpPr>
          <p:nvPr>
            <p:ph idx="1"/>
          </p:nvPr>
        </p:nvSpPr>
        <p:spPr/>
        <p:txBody>
          <a:bodyPr/>
          <a:lstStyle/>
          <a:p>
            <a:r>
              <a:rPr lang="hi-IN" dirty="0"/>
              <a:t>मनोविज्ञान, जो कि व्यवहार और मानसिक प्रक्रियाओं का वैज्ञानिक अध्ययन है, व्यक्तियों और समूहों के कार्य करने के तरीकों को समझने के लिए एक व्यापक ढांचा प्रदान करता है। वैज्ञानिक विधियों को लागू करके, मनोविज्ञान का उद्देश्य व्यवहार का वर्णन करना, उसकी व्याख्या करना, भविष्यवाणी करना, और कभी-कभी उसे नियंत्रित करना है, जिससे व्यक्तिगत भलाई और समाज की उन्नति में योगदान मिलता है। इस क्षेत्र के विविध दृष्टिकोण मनोवैज्ञानिकों को मानव मस्तिष्क और व्यवहार से संबंधित जटिल प्रश्नों को हल करने में सक्षम बनाते हैं, और जीवन के कई पहलुओं में अनुप्रयोगों की पेशकश करते हैं।</a:t>
            </a:r>
            <a:endParaRPr lang="en-IN" dirty="0"/>
          </a:p>
        </p:txBody>
      </p:sp>
    </p:spTree>
    <p:extLst>
      <p:ext uri="{BB962C8B-B14F-4D97-AF65-F5344CB8AC3E}">
        <p14:creationId xmlns:p14="http://schemas.microsoft.com/office/powerpoint/2010/main" val="3881161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A6FA7A3-A5FD-76AF-F524-060AB3FE9301}"/>
              </a:ext>
            </a:extLst>
          </p:cNvPr>
          <p:cNvPicPr>
            <a:picLocks noChangeAspect="1"/>
          </p:cNvPicPr>
          <p:nvPr/>
        </p:nvPicPr>
        <p:blipFill>
          <a:blip r:embed="rId2"/>
          <a:stretch>
            <a:fillRect/>
          </a:stretch>
        </p:blipFill>
        <p:spPr>
          <a:xfrm>
            <a:off x="2724150" y="352425"/>
            <a:ext cx="6772275" cy="3752850"/>
          </a:xfrm>
          <a:prstGeom prst="rect">
            <a:avLst/>
          </a:prstGeom>
        </p:spPr>
      </p:pic>
    </p:spTree>
    <p:extLst>
      <p:ext uri="{BB962C8B-B14F-4D97-AF65-F5344CB8AC3E}">
        <p14:creationId xmlns:p14="http://schemas.microsoft.com/office/powerpoint/2010/main" val="286423949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22</TotalTime>
  <Words>944</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Gill Sans MT</vt:lpstr>
      <vt:lpstr>Gallery</vt:lpstr>
      <vt:lpstr>Psychology As a Scientific Study of Behaviour</vt:lpstr>
      <vt:lpstr>Psychology As a Scientific Study of Behaviour</vt:lpstr>
      <vt:lpstr>PowerPoint Presentation</vt:lpstr>
      <vt:lpstr>PowerPoint Presentation</vt:lpstr>
      <vt:lpstr>मनोविज्ञान का अनुप्रयोग (Application of Psychology): </vt:lpstr>
      <vt:lpstr>मनोविज्ञान का अनुप्रयोग</vt:lpstr>
      <vt:lpstr>PowerPoint Presentation</vt:lpstr>
      <vt:lpstr>निष्कर्ष</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Psychology As a Scientific Study of Behaviour</dc:title>
  <dc:creator>Rekha Srivastava</dc:creator>
  <cp:lastModifiedBy>Rekha Srivastava</cp:lastModifiedBy>
  <cp:revision>2</cp:revision>
  <dcterms:created xsi:type="dcterms:W3CDTF">2024-08-20T07:16:43Z</dcterms:created>
  <dcterms:modified xsi:type="dcterms:W3CDTF">2024-08-22T05:20:34Z</dcterms:modified>
</cp:coreProperties>
</file>